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58" r:id="rId5"/>
    <p:sldId id="259" r:id="rId6"/>
    <p:sldId id="260" r:id="rId7"/>
    <p:sldId id="263" r:id="rId8"/>
    <p:sldId id="261" r:id="rId9"/>
    <p:sldId id="266" r:id="rId10"/>
    <p:sldId id="270" r:id="rId11"/>
    <p:sldId id="276" r:id="rId12"/>
    <p:sldId id="282" r:id="rId13"/>
    <p:sldId id="283" r:id="rId14"/>
    <p:sldId id="284" r:id="rId15"/>
    <p:sldId id="277" r:id="rId16"/>
    <p:sldId id="278" r:id="rId17"/>
    <p:sldId id="279" r:id="rId18"/>
    <p:sldId id="280" r:id="rId19"/>
    <p:sldId id="275" r:id="rId20"/>
    <p:sldId id="273" r:id="rId21"/>
    <p:sldId id="274" r:id="rId22"/>
    <p:sldId id="281"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4" d="100"/>
          <a:sy n="114" d="100"/>
        </p:scale>
        <p:origin x="30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10-Sep-20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10-Sep-20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10-Sep-20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10-Sep-20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realpython.com/python-thonny/" TargetMode="External"/><Relationship Id="rId2" Type="http://schemas.openxmlformats.org/officeDocument/2006/relationships/hyperlink" Target="https://thonny.org/"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lo.cvofocus.b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raspberrypi.org/produc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ocialcompare.com/en/comparison/raspberrypi-models-comparis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dcard.org/downloads/formatter/index.html" TargetMode="External"/><Relationship Id="rId2" Type="http://schemas.openxmlformats.org/officeDocument/2006/relationships/hyperlink" Target="https://www.raspberrypi.org/downloads/noobs/"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raspberry-pi-setting-u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D10E1-EC08-45E6-9BCA-D706920B3F93}"/>
              </a:ext>
            </a:extLst>
          </p:cNvPr>
          <p:cNvSpPr txBox="1"/>
          <p:nvPr/>
        </p:nvSpPr>
        <p:spPr>
          <a:xfrm>
            <a:off x="-117447" y="2413581"/>
            <a:ext cx="11232859" cy="461665"/>
          </a:xfrm>
          <a:prstGeom prst="rect">
            <a:avLst/>
          </a:prstGeom>
          <a:noFill/>
        </p:spPr>
        <p:txBody>
          <a:bodyPr wrap="square" rtlCol="0">
            <a:spAutoFit/>
          </a:bodyPr>
          <a:lstStyle/>
          <a:p>
            <a:r>
              <a:rPr lang="en-US" sz="2400" dirty="0"/>
              <a:t>			</a:t>
            </a:r>
            <a:r>
              <a:rPr lang="en-US" sz="2400" dirty="0" err="1"/>
              <a:t>Programmeren</a:t>
            </a:r>
            <a:r>
              <a:rPr lang="en-US" sz="2400" dirty="0"/>
              <a:t> in Python 							Raspberry Pi</a:t>
            </a:r>
          </a:p>
        </p:txBody>
      </p:sp>
      <p:pic>
        <p:nvPicPr>
          <p:cNvPr id="7" name="Picture 6">
            <a:extLst>
              <a:ext uri="{FF2B5EF4-FFF2-40B4-BE49-F238E27FC236}">
                <a16:creationId xmlns:a16="http://schemas.microsoft.com/office/drawing/2014/main" id="{26110C4D-DA42-4706-B096-5CB1C5F42A26}"/>
              </a:ext>
            </a:extLst>
          </p:cNvPr>
          <p:cNvPicPr>
            <a:picLocks noChangeAspect="1"/>
          </p:cNvPicPr>
          <p:nvPr/>
        </p:nvPicPr>
        <p:blipFill>
          <a:blip r:embed="rId2"/>
          <a:stretch>
            <a:fillRect/>
          </a:stretch>
        </p:blipFill>
        <p:spPr>
          <a:xfrm>
            <a:off x="1012531" y="3401730"/>
            <a:ext cx="5415842" cy="1819275"/>
          </a:xfrm>
          <a:prstGeom prst="rect">
            <a:avLst/>
          </a:prstGeom>
        </p:spPr>
      </p:pic>
      <p:pic>
        <p:nvPicPr>
          <p:cNvPr id="8" name="Picture 7">
            <a:extLst>
              <a:ext uri="{FF2B5EF4-FFF2-40B4-BE49-F238E27FC236}">
                <a16:creationId xmlns:a16="http://schemas.microsoft.com/office/drawing/2014/main" id="{3BE16BF9-E733-45B1-93A7-E97E5F5F4B4F}"/>
              </a:ext>
            </a:extLst>
          </p:cNvPr>
          <p:cNvPicPr>
            <a:picLocks noChangeAspect="1"/>
          </p:cNvPicPr>
          <p:nvPr/>
        </p:nvPicPr>
        <p:blipFill>
          <a:blip r:embed="rId3"/>
          <a:stretch>
            <a:fillRect/>
          </a:stretch>
        </p:blipFill>
        <p:spPr>
          <a:xfrm>
            <a:off x="8141082" y="3401730"/>
            <a:ext cx="2353546" cy="2965468"/>
          </a:xfrm>
          <a:prstGeom prst="rect">
            <a:avLst/>
          </a:prstGeom>
        </p:spPr>
      </p:pic>
      <p:pic>
        <p:nvPicPr>
          <p:cNvPr id="9" name="Picture 8">
            <a:extLst>
              <a:ext uri="{FF2B5EF4-FFF2-40B4-BE49-F238E27FC236}">
                <a16:creationId xmlns:a16="http://schemas.microsoft.com/office/drawing/2014/main" id="{ED19D3C7-5881-4143-950B-EB6591B37B94}"/>
              </a:ext>
            </a:extLst>
          </p:cNvPr>
          <p:cNvPicPr>
            <a:picLocks noChangeAspect="1"/>
          </p:cNvPicPr>
          <p:nvPr/>
        </p:nvPicPr>
        <p:blipFill>
          <a:blip r:embed="rId4"/>
          <a:stretch>
            <a:fillRect/>
          </a:stretch>
        </p:blipFill>
        <p:spPr>
          <a:xfrm>
            <a:off x="1012531" y="274920"/>
            <a:ext cx="3362325" cy="1362075"/>
          </a:xfrm>
          <a:prstGeom prst="rect">
            <a:avLst/>
          </a:prstGeom>
        </p:spPr>
      </p:pic>
      <p:sp>
        <p:nvSpPr>
          <p:cNvPr id="10" name="TextBox 9">
            <a:extLst>
              <a:ext uri="{FF2B5EF4-FFF2-40B4-BE49-F238E27FC236}">
                <a16:creationId xmlns:a16="http://schemas.microsoft.com/office/drawing/2014/main" id="{97865603-0A13-4771-B6C4-B3CC590C59EC}"/>
              </a:ext>
            </a:extLst>
          </p:cNvPr>
          <p:cNvSpPr txBox="1"/>
          <p:nvPr/>
        </p:nvSpPr>
        <p:spPr>
          <a:xfrm>
            <a:off x="5625083" y="408223"/>
            <a:ext cx="5033396" cy="369332"/>
          </a:xfrm>
          <a:prstGeom prst="rect">
            <a:avLst/>
          </a:prstGeom>
          <a:noFill/>
        </p:spPr>
        <p:txBody>
          <a:bodyPr wrap="square" rtlCol="0">
            <a:spAutoFit/>
          </a:bodyPr>
          <a:lstStyle/>
          <a:p>
            <a:r>
              <a:rPr lang="en-US" dirty="0"/>
              <a:t>CVO FOCUS	    START TO PROGRAM</a:t>
            </a:r>
          </a:p>
        </p:txBody>
      </p:sp>
    </p:spTree>
    <p:extLst>
      <p:ext uri="{BB962C8B-B14F-4D97-AF65-F5344CB8AC3E}">
        <p14:creationId xmlns:p14="http://schemas.microsoft.com/office/powerpoint/2010/main" val="226331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DCF4E5-F067-4DEE-9FB7-3E7BAFBDDEF2}"/>
              </a:ext>
            </a:extLst>
          </p:cNvPr>
          <p:cNvSpPr txBox="1"/>
          <p:nvPr/>
        </p:nvSpPr>
        <p:spPr>
          <a:xfrm>
            <a:off x="494950" y="184558"/>
            <a:ext cx="9034944" cy="369332"/>
          </a:xfrm>
          <a:prstGeom prst="rect">
            <a:avLst/>
          </a:prstGeom>
          <a:noFill/>
        </p:spPr>
        <p:txBody>
          <a:bodyPr wrap="square" rtlCol="0">
            <a:spAutoFit/>
          </a:bodyPr>
          <a:lstStyle/>
          <a:p>
            <a:r>
              <a:rPr lang="en-US" dirty="0" err="1"/>
              <a:t>Thonny</a:t>
            </a:r>
            <a:r>
              <a:rPr lang="en-US" dirty="0"/>
              <a:t>, de Raspberry Pi IDE </a:t>
            </a:r>
            <a:r>
              <a:rPr lang="en-US" dirty="0" err="1"/>
              <a:t>voor</a:t>
            </a:r>
            <a:r>
              <a:rPr lang="en-US" dirty="0"/>
              <a:t> Python,  </a:t>
            </a:r>
            <a:r>
              <a:rPr lang="en-US" dirty="0" err="1"/>
              <a:t>ook</a:t>
            </a:r>
            <a:r>
              <a:rPr lang="en-US" dirty="0"/>
              <a:t> op je PC!</a:t>
            </a:r>
          </a:p>
        </p:txBody>
      </p:sp>
      <p:sp>
        <p:nvSpPr>
          <p:cNvPr id="5" name="TextBox 4">
            <a:extLst>
              <a:ext uri="{FF2B5EF4-FFF2-40B4-BE49-F238E27FC236}">
                <a16:creationId xmlns:a16="http://schemas.microsoft.com/office/drawing/2014/main" id="{0A626886-F33F-418E-9182-7F11997CF7C5}"/>
              </a:ext>
            </a:extLst>
          </p:cNvPr>
          <p:cNvSpPr txBox="1"/>
          <p:nvPr/>
        </p:nvSpPr>
        <p:spPr>
          <a:xfrm>
            <a:off x="562062" y="553890"/>
            <a:ext cx="5931017" cy="461665"/>
          </a:xfrm>
          <a:prstGeom prst="rect">
            <a:avLst/>
          </a:prstGeom>
          <a:noFill/>
        </p:spPr>
        <p:txBody>
          <a:bodyPr wrap="square" rtlCol="0">
            <a:spAutoFit/>
          </a:bodyPr>
          <a:lstStyle/>
          <a:p>
            <a:r>
              <a:rPr lang="en-US" sz="1200" dirty="0">
                <a:hlinkClick r:id="rId2"/>
              </a:rPr>
              <a:t>https://thonny.org/</a:t>
            </a:r>
            <a:r>
              <a:rPr lang="en-US" sz="1200" dirty="0"/>
              <a:t>  download</a:t>
            </a:r>
            <a:endParaRPr lang="en-US" sz="1200" dirty="0">
              <a:hlinkClick r:id="rId3"/>
            </a:endParaRPr>
          </a:p>
          <a:p>
            <a:r>
              <a:rPr lang="en-US" sz="1200" dirty="0">
                <a:hlinkClick r:id="rId3"/>
              </a:rPr>
              <a:t>https://realpython.com/python-thonny/</a:t>
            </a:r>
            <a:r>
              <a:rPr lang="en-US" sz="1200" dirty="0"/>
              <a:t>  guide</a:t>
            </a:r>
          </a:p>
        </p:txBody>
      </p:sp>
      <p:pic>
        <p:nvPicPr>
          <p:cNvPr id="3" name="Picture 2" descr="A screenshot of a computer&#10;&#10;Description automatically generated">
            <a:extLst>
              <a:ext uri="{FF2B5EF4-FFF2-40B4-BE49-F238E27FC236}">
                <a16:creationId xmlns:a16="http://schemas.microsoft.com/office/drawing/2014/main" id="{54F2E55F-96FE-4F5D-815F-F4F372205842}"/>
              </a:ext>
            </a:extLst>
          </p:cNvPr>
          <p:cNvPicPr>
            <a:picLocks noChangeAspect="1"/>
          </p:cNvPicPr>
          <p:nvPr/>
        </p:nvPicPr>
        <p:blipFill>
          <a:blip r:embed="rId4"/>
          <a:stretch>
            <a:fillRect/>
          </a:stretch>
        </p:blipFill>
        <p:spPr>
          <a:xfrm>
            <a:off x="630931" y="1099051"/>
            <a:ext cx="10492871" cy="5728363"/>
          </a:xfrm>
          <a:prstGeom prst="rect">
            <a:avLst/>
          </a:prstGeom>
        </p:spPr>
      </p:pic>
    </p:spTree>
    <p:extLst>
      <p:ext uri="{BB962C8B-B14F-4D97-AF65-F5344CB8AC3E}">
        <p14:creationId xmlns:p14="http://schemas.microsoft.com/office/powerpoint/2010/main" val="105620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354BF6-AFA2-413C-AB8A-91953682EE31}"/>
              </a:ext>
            </a:extLst>
          </p:cNvPr>
          <p:cNvSpPr>
            <a:spLocks noGrp="1"/>
          </p:cNvSpPr>
          <p:nvPr>
            <p:ph type="title"/>
          </p:nvPr>
        </p:nvSpPr>
        <p:spPr/>
        <p:txBody>
          <a:bodyPr/>
          <a:lstStyle/>
          <a:p>
            <a:r>
              <a:rPr lang="en-US" sz="3200" dirty="0" err="1"/>
              <a:t>Raspbery</a:t>
            </a:r>
            <a:r>
              <a:rPr lang="en-US" sz="3200" dirty="0"/>
              <a:t> Pi  GPIO en special pin functions</a:t>
            </a:r>
            <a:br>
              <a:rPr lang="en-US" sz="3200" dirty="0"/>
            </a:br>
            <a:br>
              <a:rPr lang="en-US" sz="3200" dirty="0"/>
            </a:br>
            <a:r>
              <a:rPr lang="en-US" sz="3200" dirty="0" err="1">
                <a:latin typeface="Arial Black" panose="020B0A04020102020204" pitchFamily="34" charset="0"/>
              </a:rPr>
              <a:t>Digtale</a:t>
            </a:r>
            <a:r>
              <a:rPr lang="en-US" sz="3200" dirty="0"/>
              <a:t> Input en Outputs</a:t>
            </a:r>
            <a:br>
              <a:rPr lang="en-US" sz="3200" dirty="0"/>
            </a:br>
            <a:br>
              <a:rPr lang="en-US" sz="3200" dirty="0"/>
            </a:br>
            <a:r>
              <a:rPr lang="en-US" sz="3200" dirty="0" err="1">
                <a:latin typeface="Arial Black" panose="020B0A04020102020204" pitchFamily="34" charset="0"/>
              </a:rPr>
              <a:t>Analoge</a:t>
            </a:r>
            <a:r>
              <a:rPr lang="en-US" sz="3200" dirty="0"/>
              <a:t> Input en Output</a:t>
            </a:r>
            <a:br>
              <a:rPr lang="en-US" sz="3200" dirty="0"/>
            </a:br>
            <a:br>
              <a:rPr lang="en-US" sz="3200" dirty="0"/>
            </a:br>
            <a:r>
              <a:rPr lang="en-US" sz="3200" dirty="0"/>
              <a:t>PWM</a:t>
            </a:r>
            <a:br>
              <a:rPr lang="en-US" sz="3200" dirty="0"/>
            </a:br>
            <a:br>
              <a:rPr lang="en-US" sz="3200" dirty="0"/>
            </a:br>
            <a:r>
              <a:rPr lang="en-US" sz="3200" dirty="0"/>
              <a:t>Domotica </a:t>
            </a:r>
            <a:r>
              <a:rPr lang="en-US" sz="3200" dirty="0" err="1"/>
              <a:t>lichtsturingen</a:t>
            </a:r>
            <a:br>
              <a:rPr lang="en-US" sz="3200" dirty="0"/>
            </a:br>
            <a:r>
              <a:rPr lang="en-US" sz="3200" dirty="0"/>
              <a:t>Alarm system</a:t>
            </a:r>
            <a:br>
              <a:rPr lang="en-US" sz="3200" dirty="0"/>
            </a:br>
            <a:r>
              <a:rPr lang="en-US" sz="3200" dirty="0" err="1"/>
              <a:t>Aan</a:t>
            </a:r>
            <a:r>
              <a:rPr lang="en-US" sz="3200" dirty="0"/>
              <a:t>/</a:t>
            </a:r>
            <a:r>
              <a:rPr lang="en-US" sz="3200" dirty="0" err="1"/>
              <a:t>uit</a:t>
            </a:r>
            <a:r>
              <a:rPr lang="en-US" sz="3200" dirty="0"/>
              <a:t> </a:t>
            </a:r>
            <a:r>
              <a:rPr lang="en-US" sz="3200" dirty="0" err="1"/>
              <a:t>sturing</a:t>
            </a:r>
            <a:r>
              <a:rPr lang="en-US" sz="3200" dirty="0"/>
              <a:t> </a:t>
            </a:r>
            <a:r>
              <a:rPr lang="en-US" sz="3200" dirty="0" err="1"/>
              <a:t>verwarming</a:t>
            </a:r>
            <a:br>
              <a:rPr lang="en-US" sz="3200" dirty="0"/>
            </a:br>
            <a:br>
              <a:rPr lang="en-US" sz="3200" dirty="0"/>
            </a:br>
            <a:endParaRPr lang="en-US" sz="3200" dirty="0"/>
          </a:p>
        </p:txBody>
      </p:sp>
    </p:spTree>
    <p:extLst>
      <p:ext uri="{BB962C8B-B14F-4D97-AF65-F5344CB8AC3E}">
        <p14:creationId xmlns:p14="http://schemas.microsoft.com/office/powerpoint/2010/main" val="360254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C77E9-F94A-4C84-936B-B6731CAF9C81}"/>
              </a:ext>
            </a:extLst>
          </p:cNvPr>
          <p:cNvSpPr>
            <a:spLocks noGrp="1"/>
          </p:cNvSpPr>
          <p:nvPr>
            <p:ph type="title"/>
          </p:nvPr>
        </p:nvSpPr>
        <p:spPr/>
        <p:txBody>
          <a:bodyPr/>
          <a:lstStyle/>
          <a:p>
            <a:r>
              <a:rPr lang="en-US" sz="4400" dirty="0" err="1"/>
              <a:t>Digtale</a:t>
            </a:r>
            <a:r>
              <a:rPr lang="en-US" sz="4400" dirty="0"/>
              <a:t> Input en Outputs</a:t>
            </a:r>
            <a:endParaRPr lang="en-US" dirty="0"/>
          </a:p>
        </p:txBody>
      </p:sp>
      <p:pic>
        <p:nvPicPr>
          <p:cNvPr id="7" name="Afbeelding 6">
            <a:extLst>
              <a:ext uri="{FF2B5EF4-FFF2-40B4-BE49-F238E27FC236}">
                <a16:creationId xmlns:a16="http://schemas.microsoft.com/office/drawing/2014/main" id="{2A0EF007-2992-4A6D-9BAB-2271D04F6307}"/>
              </a:ext>
            </a:extLst>
          </p:cNvPr>
          <p:cNvPicPr>
            <a:picLocks noChangeAspect="1"/>
          </p:cNvPicPr>
          <p:nvPr/>
        </p:nvPicPr>
        <p:blipFill>
          <a:blip r:embed="rId2"/>
          <a:stretch>
            <a:fillRect/>
          </a:stretch>
        </p:blipFill>
        <p:spPr>
          <a:xfrm>
            <a:off x="646111" y="1268215"/>
            <a:ext cx="3716988" cy="3662676"/>
          </a:xfrm>
          <a:prstGeom prst="rect">
            <a:avLst/>
          </a:prstGeom>
        </p:spPr>
      </p:pic>
      <p:sp>
        <p:nvSpPr>
          <p:cNvPr id="8" name="Tekstvak 7">
            <a:extLst>
              <a:ext uri="{FF2B5EF4-FFF2-40B4-BE49-F238E27FC236}">
                <a16:creationId xmlns:a16="http://schemas.microsoft.com/office/drawing/2014/main" id="{CE2848B7-633B-4529-8E3C-8A5E15C70AB1}"/>
              </a:ext>
            </a:extLst>
          </p:cNvPr>
          <p:cNvSpPr txBox="1"/>
          <p:nvPr/>
        </p:nvSpPr>
        <p:spPr>
          <a:xfrm>
            <a:off x="885825" y="5086350"/>
            <a:ext cx="3638550" cy="923330"/>
          </a:xfrm>
          <a:prstGeom prst="rect">
            <a:avLst/>
          </a:prstGeom>
          <a:noFill/>
        </p:spPr>
        <p:txBody>
          <a:bodyPr wrap="square" rtlCol="0">
            <a:spAutoFit/>
          </a:bodyPr>
          <a:lstStyle/>
          <a:p>
            <a:r>
              <a:rPr lang="en-US" dirty="0" err="1">
                <a:latin typeface="Arial Black" panose="020B0A04020102020204" pitchFamily="34" charset="0"/>
              </a:rPr>
              <a:t>Digitaal</a:t>
            </a:r>
            <a:r>
              <a:rPr lang="en-US" dirty="0">
                <a:latin typeface="Arial Black" panose="020B0A04020102020204" pitchFamily="34" charset="0"/>
              </a:rPr>
              <a:t>?</a:t>
            </a:r>
          </a:p>
          <a:p>
            <a:r>
              <a:rPr lang="en-US" dirty="0"/>
              <a:t>True   3V3</a:t>
            </a:r>
          </a:p>
          <a:p>
            <a:r>
              <a:rPr lang="en-US" dirty="0"/>
              <a:t>False  0V</a:t>
            </a:r>
          </a:p>
        </p:txBody>
      </p:sp>
      <p:sp>
        <p:nvSpPr>
          <p:cNvPr id="9" name="Tekstvak 8">
            <a:extLst>
              <a:ext uri="{FF2B5EF4-FFF2-40B4-BE49-F238E27FC236}">
                <a16:creationId xmlns:a16="http://schemas.microsoft.com/office/drawing/2014/main" id="{4D150965-88FC-4559-8D37-689EB7C6FB5E}"/>
              </a:ext>
            </a:extLst>
          </p:cNvPr>
          <p:cNvSpPr txBox="1"/>
          <p:nvPr/>
        </p:nvSpPr>
        <p:spPr>
          <a:xfrm>
            <a:off x="3276602" y="5086350"/>
            <a:ext cx="4391025" cy="923330"/>
          </a:xfrm>
          <a:prstGeom prst="rect">
            <a:avLst/>
          </a:prstGeom>
          <a:noFill/>
        </p:spPr>
        <p:txBody>
          <a:bodyPr wrap="square" rtlCol="0">
            <a:spAutoFit/>
          </a:bodyPr>
          <a:lstStyle/>
          <a:p>
            <a:r>
              <a:rPr lang="en-US" dirty="0" err="1">
                <a:latin typeface="Arial Black" panose="020B0A04020102020204" pitchFamily="34" charset="0"/>
              </a:rPr>
              <a:t>Voorbeelden</a:t>
            </a:r>
            <a:endParaRPr lang="en-US" dirty="0">
              <a:latin typeface="Arial Black" panose="020B0A04020102020204" pitchFamily="34" charset="0"/>
            </a:endParaRPr>
          </a:p>
          <a:p>
            <a:r>
              <a:rPr lang="en-US" dirty="0"/>
              <a:t>Alarm</a:t>
            </a:r>
          </a:p>
          <a:p>
            <a:r>
              <a:rPr lang="en-US" dirty="0" err="1"/>
              <a:t>Lichtsturingen</a:t>
            </a:r>
            <a:r>
              <a:rPr lang="en-US" dirty="0"/>
              <a:t> </a:t>
            </a:r>
            <a:r>
              <a:rPr lang="en-US" dirty="0" err="1"/>
              <a:t>aan</a:t>
            </a:r>
            <a:r>
              <a:rPr lang="en-US" dirty="0"/>
              <a:t>/</a:t>
            </a:r>
            <a:r>
              <a:rPr lang="en-US" dirty="0" err="1"/>
              <a:t>uit</a:t>
            </a:r>
            <a:endParaRPr lang="en-US" dirty="0"/>
          </a:p>
        </p:txBody>
      </p:sp>
      <p:pic>
        <p:nvPicPr>
          <p:cNvPr id="11" name="Afbeelding 10">
            <a:extLst>
              <a:ext uri="{FF2B5EF4-FFF2-40B4-BE49-F238E27FC236}">
                <a16:creationId xmlns:a16="http://schemas.microsoft.com/office/drawing/2014/main" id="{B1FA6517-453F-4176-B222-C07BD35A6540}"/>
              </a:ext>
            </a:extLst>
          </p:cNvPr>
          <p:cNvPicPr>
            <a:picLocks noChangeAspect="1"/>
          </p:cNvPicPr>
          <p:nvPr/>
        </p:nvPicPr>
        <p:blipFill>
          <a:blip r:embed="rId3"/>
          <a:stretch>
            <a:fillRect/>
          </a:stretch>
        </p:blipFill>
        <p:spPr>
          <a:xfrm>
            <a:off x="6553200" y="1152983"/>
            <a:ext cx="5276850" cy="5238750"/>
          </a:xfrm>
          <a:prstGeom prst="rect">
            <a:avLst/>
          </a:prstGeom>
        </p:spPr>
      </p:pic>
    </p:spTree>
    <p:extLst>
      <p:ext uri="{BB962C8B-B14F-4D97-AF65-F5344CB8AC3E}">
        <p14:creationId xmlns:p14="http://schemas.microsoft.com/office/powerpoint/2010/main" val="178604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ECB88-B5DC-4EAF-931F-5F5006376C31}"/>
              </a:ext>
            </a:extLst>
          </p:cNvPr>
          <p:cNvSpPr>
            <a:spLocks noGrp="1"/>
          </p:cNvSpPr>
          <p:nvPr>
            <p:ph type="title"/>
          </p:nvPr>
        </p:nvSpPr>
        <p:spPr/>
        <p:txBody>
          <a:bodyPr/>
          <a:lstStyle/>
          <a:p>
            <a:r>
              <a:rPr lang="en-US" sz="4400" dirty="0" err="1"/>
              <a:t>Analoge</a:t>
            </a:r>
            <a:r>
              <a:rPr lang="en-US" sz="4400" dirty="0"/>
              <a:t> Output</a:t>
            </a:r>
            <a:endParaRPr lang="en-US" dirty="0"/>
          </a:p>
        </p:txBody>
      </p:sp>
      <p:pic>
        <p:nvPicPr>
          <p:cNvPr id="4" name="Afbeelding 3">
            <a:extLst>
              <a:ext uri="{FF2B5EF4-FFF2-40B4-BE49-F238E27FC236}">
                <a16:creationId xmlns:a16="http://schemas.microsoft.com/office/drawing/2014/main" id="{794892F3-9582-4341-82C7-947BF1B1B8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6111" y="2251710"/>
            <a:ext cx="4697414" cy="3806190"/>
          </a:xfrm>
          <a:prstGeom prst="rect">
            <a:avLst/>
          </a:prstGeom>
          <a:noFill/>
          <a:ln>
            <a:noFill/>
          </a:ln>
        </p:spPr>
      </p:pic>
      <p:sp>
        <p:nvSpPr>
          <p:cNvPr id="5" name="Tekstvak 4">
            <a:extLst>
              <a:ext uri="{FF2B5EF4-FFF2-40B4-BE49-F238E27FC236}">
                <a16:creationId xmlns:a16="http://schemas.microsoft.com/office/drawing/2014/main" id="{F3663AFC-AA9D-42F2-AA57-08F0F24B7E89}"/>
              </a:ext>
            </a:extLst>
          </p:cNvPr>
          <p:cNvSpPr txBox="1"/>
          <p:nvPr/>
        </p:nvSpPr>
        <p:spPr>
          <a:xfrm>
            <a:off x="842963" y="1638300"/>
            <a:ext cx="9301162" cy="369332"/>
          </a:xfrm>
          <a:prstGeom prst="rect">
            <a:avLst/>
          </a:prstGeom>
          <a:noFill/>
        </p:spPr>
        <p:txBody>
          <a:bodyPr wrap="square" rtlCol="0">
            <a:spAutoFit/>
          </a:bodyPr>
          <a:lstStyle/>
          <a:p>
            <a:r>
              <a:rPr lang="en-US" dirty="0"/>
              <a:t>PWM (pulse width modulation)</a:t>
            </a:r>
          </a:p>
        </p:txBody>
      </p:sp>
      <p:pic>
        <p:nvPicPr>
          <p:cNvPr id="7" name="Afbeelding 6">
            <a:extLst>
              <a:ext uri="{FF2B5EF4-FFF2-40B4-BE49-F238E27FC236}">
                <a16:creationId xmlns:a16="http://schemas.microsoft.com/office/drawing/2014/main" id="{F9E7B4E7-70E2-49FF-BB94-EA79E8F907F8}"/>
              </a:ext>
            </a:extLst>
          </p:cNvPr>
          <p:cNvPicPr>
            <a:picLocks noChangeAspect="1"/>
          </p:cNvPicPr>
          <p:nvPr/>
        </p:nvPicPr>
        <p:blipFill>
          <a:blip r:embed="rId3"/>
          <a:stretch>
            <a:fillRect/>
          </a:stretch>
        </p:blipFill>
        <p:spPr>
          <a:xfrm>
            <a:off x="5819294" y="2251710"/>
            <a:ext cx="4558193" cy="3806190"/>
          </a:xfrm>
          <a:prstGeom prst="rect">
            <a:avLst/>
          </a:prstGeom>
        </p:spPr>
      </p:pic>
    </p:spTree>
    <p:extLst>
      <p:ext uri="{BB962C8B-B14F-4D97-AF65-F5344CB8AC3E}">
        <p14:creationId xmlns:p14="http://schemas.microsoft.com/office/powerpoint/2010/main" val="49874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7EB6EE-01D7-4E96-B5DD-368BC39B40FB}"/>
              </a:ext>
            </a:extLst>
          </p:cNvPr>
          <p:cNvSpPr>
            <a:spLocks noGrp="1"/>
          </p:cNvSpPr>
          <p:nvPr>
            <p:ph type="title"/>
          </p:nvPr>
        </p:nvSpPr>
        <p:spPr/>
        <p:txBody>
          <a:bodyPr/>
          <a:lstStyle/>
          <a:p>
            <a:r>
              <a:rPr lang="en-US" dirty="0" err="1"/>
              <a:t>Analoge</a:t>
            </a:r>
            <a:r>
              <a:rPr lang="en-US" dirty="0"/>
              <a:t> inputs</a:t>
            </a:r>
          </a:p>
        </p:txBody>
      </p:sp>
      <p:pic>
        <p:nvPicPr>
          <p:cNvPr id="5" name="Tijdelijke aanduiding voor inhoud 4">
            <a:extLst>
              <a:ext uri="{FF2B5EF4-FFF2-40B4-BE49-F238E27FC236}">
                <a16:creationId xmlns:a16="http://schemas.microsoft.com/office/drawing/2014/main" id="{46321007-58BD-4524-BC4C-A13F8675EFB9}"/>
              </a:ext>
            </a:extLst>
          </p:cNvPr>
          <p:cNvPicPr>
            <a:picLocks noGrp="1" noChangeAspect="1"/>
          </p:cNvPicPr>
          <p:nvPr>
            <p:ph idx="1"/>
          </p:nvPr>
        </p:nvPicPr>
        <p:blipFill>
          <a:blip r:embed="rId2"/>
          <a:stretch>
            <a:fillRect/>
          </a:stretch>
        </p:blipFill>
        <p:spPr>
          <a:xfrm>
            <a:off x="782720" y="1443037"/>
            <a:ext cx="7732630" cy="5109467"/>
          </a:xfrm>
        </p:spPr>
      </p:pic>
      <p:sp>
        <p:nvSpPr>
          <p:cNvPr id="6" name="Tekstvak 5">
            <a:extLst>
              <a:ext uri="{FF2B5EF4-FFF2-40B4-BE49-F238E27FC236}">
                <a16:creationId xmlns:a16="http://schemas.microsoft.com/office/drawing/2014/main" id="{DEFF47B6-84BA-4053-898B-7E75C3BF00BC}"/>
              </a:ext>
            </a:extLst>
          </p:cNvPr>
          <p:cNvSpPr txBox="1"/>
          <p:nvPr/>
        </p:nvSpPr>
        <p:spPr>
          <a:xfrm>
            <a:off x="9239250" y="2057400"/>
            <a:ext cx="2457450" cy="646331"/>
          </a:xfrm>
          <a:prstGeom prst="rect">
            <a:avLst/>
          </a:prstGeom>
          <a:noFill/>
        </p:spPr>
        <p:txBody>
          <a:bodyPr wrap="square" rtlCol="0">
            <a:spAutoFit/>
          </a:bodyPr>
          <a:lstStyle/>
          <a:p>
            <a:r>
              <a:rPr lang="en-US" dirty="0" err="1">
                <a:latin typeface="Arial Black" panose="020B0A04020102020204" pitchFamily="34" charset="0"/>
              </a:rPr>
              <a:t>Voorbeeld</a:t>
            </a:r>
            <a:endParaRPr lang="en-US" dirty="0">
              <a:latin typeface="Arial Black" panose="020B0A04020102020204" pitchFamily="34" charset="0"/>
            </a:endParaRPr>
          </a:p>
          <a:p>
            <a:r>
              <a:rPr lang="en-US" dirty="0" err="1"/>
              <a:t>Lichtsterkte</a:t>
            </a:r>
            <a:r>
              <a:rPr lang="en-US" dirty="0"/>
              <a:t> </a:t>
            </a:r>
            <a:r>
              <a:rPr lang="en-US" dirty="0" err="1"/>
              <a:t>regelen</a:t>
            </a:r>
            <a:endParaRPr lang="en-US" dirty="0"/>
          </a:p>
        </p:txBody>
      </p:sp>
    </p:spTree>
    <p:extLst>
      <p:ext uri="{BB962C8B-B14F-4D97-AF65-F5344CB8AC3E}">
        <p14:creationId xmlns:p14="http://schemas.microsoft.com/office/powerpoint/2010/main" val="39199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32977-7D1E-443B-916D-E8A5C405FEDF}"/>
              </a:ext>
            </a:extLst>
          </p:cNvPr>
          <p:cNvSpPr>
            <a:spLocks noGrp="1"/>
          </p:cNvSpPr>
          <p:nvPr>
            <p:ph type="title"/>
          </p:nvPr>
        </p:nvSpPr>
        <p:spPr/>
        <p:txBody>
          <a:bodyPr/>
          <a:lstStyle/>
          <a:p>
            <a:r>
              <a:rPr lang="en-US" dirty="0" err="1"/>
              <a:t>Sensoren</a:t>
            </a:r>
            <a:br>
              <a:rPr lang="en-US" dirty="0"/>
            </a:br>
            <a:br>
              <a:rPr lang="en-US" dirty="0"/>
            </a:br>
            <a:r>
              <a:rPr lang="en-US" dirty="0"/>
              <a:t>Temp              </a:t>
            </a:r>
            <a:r>
              <a:rPr lang="en-US" dirty="0" err="1"/>
              <a:t>Afstand</a:t>
            </a:r>
            <a:r>
              <a:rPr lang="en-US" dirty="0"/>
              <a:t>              PIR</a:t>
            </a:r>
            <a:br>
              <a:rPr lang="en-US" dirty="0"/>
            </a:br>
            <a:br>
              <a:rPr lang="en-US" dirty="0"/>
            </a:br>
            <a:endParaRPr lang="en-US" dirty="0"/>
          </a:p>
        </p:txBody>
      </p:sp>
      <p:pic>
        <p:nvPicPr>
          <p:cNvPr id="5" name="Afbeelding 4">
            <a:extLst>
              <a:ext uri="{FF2B5EF4-FFF2-40B4-BE49-F238E27FC236}">
                <a16:creationId xmlns:a16="http://schemas.microsoft.com/office/drawing/2014/main" id="{B6CC4726-061B-41E9-88F5-00E7FAE8BA09}"/>
              </a:ext>
            </a:extLst>
          </p:cNvPr>
          <p:cNvPicPr>
            <a:picLocks noChangeAspect="1"/>
          </p:cNvPicPr>
          <p:nvPr/>
        </p:nvPicPr>
        <p:blipFill>
          <a:blip r:embed="rId2"/>
          <a:stretch>
            <a:fillRect/>
          </a:stretch>
        </p:blipFill>
        <p:spPr>
          <a:xfrm>
            <a:off x="822646" y="2672899"/>
            <a:ext cx="2385565" cy="1841952"/>
          </a:xfrm>
          <a:prstGeom prst="rect">
            <a:avLst/>
          </a:prstGeom>
        </p:spPr>
      </p:pic>
      <p:pic>
        <p:nvPicPr>
          <p:cNvPr id="7" name="Afbeelding 6">
            <a:extLst>
              <a:ext uri="{FF2B5EF4-FFF2-40B4-BE49-F238E27FC236}">
                <a16:creationId xmlns:a16="http://schemas.microsoft.com/office/drawing/2014/main" id="{5CF17309-8D9A-48BE-A1BE-EDFE5A04255E}"/>
              </a:ext>
            </a:extLst>
          </p:cNvPr>
          <p:cNvPicPr>
            <a:picLocks noChangeAspect="1"/>
          </p:cNvPicPr>
          <p:nvPr/>
        </p:nvPicPr>
        <p:blipFill>
          <a:blip r:embed="rId3"/>
          <a:stretch>
            <a:fillRect/>
          </a:stretch>
        </p:blipFill>
        <p:spPr>
          <a:xfrm>
            <a:off x="8334375" y="2500312"/>
            <a:ext cx="2627660" cy="2014539"/>
          </a:xfrm>
          <a:prstGeom prst="rect">
            <a:avLst/>
          </a:prstGeom>
        </p:spPr>
      </p:pic>
      <p:pic>
        <p:nvPicPr>
          <p:cNvPr id="9" name="Afbeelding 8">
            <a:extLst>
              <a:ext uri="{FF2B5EF4-FFF2-40B4-BE49-F238E27FC236}">
                <a16:creationId xmlns:a16="http://schemas.microsoft.com/office/drawing/2014/main" id="{6BEB2606-4D26-4CF5-8F18-0B11DDC32062}"/>
              </a:ext>
            </a:extLst>
          </p:cNvPr>
          <p:cNvPicPr>
            <a:picLocks noChangeAspect="1"/>
          </p:cNvPicPr>
          <p:nvPr/>
        </p:nvPicPr>
        <p:blipFill>
          <a:blip r:embed="rId4"/>
          <a:stretch>
            <a:fillRect/>
          </a:stretch>
        </p:blipFill>
        <p:spPr>
          <a:xfrm>
            <a:off x="4148137" y="2672899"/>
            <a:ext cx="2877298" cy="1841952"/>
          </a:xfrm>
          <a:prstGeom prst="rect">
            <a:avLst/>
          </a:prstGeom>
        </p:spPr>
      </p:pic>
    </p:spTree>
    <p:extLst>
      <p:ext uri="{BB962C8B-B14F-4D97-AF65-F5344CB8AC3E}">
        <p14:creationId xmlns:p14="http://schemas.microsoft.com/office/powerpoint/2010/main" val="179648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82BD49-854A-4706-A5E4-558D9CA7FA10}"/>
              </a:ext>
            </a:extLst>
          </p:cNvPr>
          <p:cNvSpPr>
            <a:spLocks noGrp="1"/>
          </p:cNvSpPr>
          <p:nvPr>
            <p:ph type="title"/>
          </p:nvPr>
        </p:nvSpPr>
        <p:spPr/>
        <p:txBody>
          <a:bodyPr/>
          <a:lstStyle/>
          <a:p>
            <a:r>
              <a:rPr lang="en-US" dirty="0"/>
              <a:t>Displays</a:t>
            </a:r>
            <a:br>
              <a:rPr lang="en-US" dirty="0"/>
            </a:br>
            <a:br>
              <a:rPr lang="en-US" dirty="0"/>
            </a:br>
            <a:r>
              <a:rPr lang="en-US" dirty="0"/>
              <a:t>LCD								              OLED</a:t>
            </a:r>
            <a:br>
              <a:rPr lang="en-US" dirty="0"/>
            </a:br>
            <a:br>
              <a:rPr lang="en-US" dirty="0"/>
            </a:br>
            <a:endParaRPr lang="en-US" dirty="0"/>
          </a:p>
        </p:txBody>
      </p:sp>
      <p:pic>
        <p:nvPicPr>
          <p:cNvPr id="5" name="Afbeelding 4">
            <a:extLst>
              <a:ext uri="{FF2B5EF4-FFF2-40B4-BE49-F238E27FC236}">
                <a16:creationId xmlns:a16="http://schemas.microsoft.com/office/drawing/2014/main" id="{BA425E7B-68A0-42EF-A19F-B7EB8A6665B0}"/>
              </a:ext>
            </a:extLst>
          </p:cNvPr>
          <p:cNvPicPr>
            <a:picLocks noChangeAspect="1"/>
          </p:cNvPicPr>
          <p:nvPr/>
        </p:nvPicPr>
        <p:blipFill>
          <a:blip r:embed="rId2"/>
          <a:stretch>
            <a:fillRect/>
          </a:stretch>
        </p:blipFill>
        <p:spPr>
          <a:xfrm>
            <a:off x="719322" y="2566353"/>
            <a:ext cx="4629150" cy="2438400"/>
          </a:xfrm>
          <a:prstGeom prst="rect">
            <a:avLst/>
          </a:prstGeom>
        </p:spPr>
      </p:pic>
      <p:pic>
        <p:nvPicPr>
          <p:cNvPr id="7" name="Afbeelding 6">
            <a:extLst>
              <a:ext uri="{FF2B5EF4-FFF2-40B4-BE49-F238E27FC236}">
                <a16:creationId xmlns:a16="http://schemas.microsoft.com/office/drawing/2014/main" id="{1E788922-1C45-475F-936C-E3D18C3AC61A}"/>
              </a:ext>
            </a:extLst>
          </p:cNvPr>
          <p:cNvPicPr>
            <a:picLocks noChangeAspect="1"/>
          </p:cNvPicPr>
          <p:nvPr/>
        </p:nvPicPr>
        <p:blipFill>
          <a:blip r:embed="rId3"/>
          <a:stretch>
            <a:fillRect/>
          </a:stretch>
        </p:blipFill>
        <p:spPr>
          <a:xfrm>
            <a:off x="7477125" y="2566353"/>
            <a:ext cx="2762250" cy="3705225"/>
          </a:xfrm>
          <a:prstGeom prst="rect">
            <a:avLst/>
          </a:prstGeom>
        </p:spPr>
      </p:pic>
    </p:spTree>
    <p:extLst>
      <p:ext uri="{BB962C8B-B14F-4D97-AF65-F5344CB8AC3E}">
        <p14:creationId xmlns:p14="http://schemas.microsoft.com/office/powerpoint/2010/main" val="293301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68801E-02F4-4FF1-973F-B8721CAF3F42}"/>
              </a:ext>
            </a:extLst>
          </p:cNvPr>
          <p:cNvSpPr>
            <a:spLocks noGrp="1"/>
          </p:cNvSpPr>
          <p:nvPr>
            <p:ph type="title"/>
          </p:nvPr>
        </p:nvSpPr>
        <p:spPr>
          <a:xfrm>
            <a:off x="646110" y="128588"/>
            <a:ext cx="9404723" cy="1400530"/>
          </a:xfrm>
        </p:spPr>
        <p:txBody>
          <a:bodyPr/>
          <a:lstStyle/>
          <a:p>
            <a:r>
              <a:rPr lang="en-US" dirty="0"/>
              <a:t>GUI met </a:t>
            </a:r>
            <a:r>
              <a:rPr lang="en-US" dirty="0" err="1"/>
              <a:t>tkinter</a:t>
            </a:r>
            <a:endParaRPr lang="en-US" dirty="0"/>
          </a:p>
        </p:txBody>
      </p:sp>
      <p:pic>
        <p:nvPicPr>
          <p:cNvPr id="5" name="Afbeelding 4" descr="Afbeelding met schermafbeelding&#10;&#10;Automatisch gegenereerde beschrijving">
            <a:extLst>
              <a:ext uri="{FF2B5EF4-FFF2-40B4-BE49-F238E27FC236}">
                <a16:creationId xmlns:a16="http://schemas.microsoft.com/office/drawing/2014/main" id="{D8466A2D-88C8-4F12-BA3C-62979F841F84}"/>
              </a:ext>
            </a:extLst>
          </p:cNvPr>
          <p:cNvPicPr>
            <a:picLocks noChangeAspect="1"/>
          </p:cNvPicPr>
          <p:nvPr/>
        </p:nvPicPr>
        <p:blipFill>
          <a:blip r:embed="rId2"/>
          <a:stretch>
            <a:fillRect/>
          </a:stretch>
        </p:blipFill>
        <p:spPr>
          <a:xfrm>
            <a:off x="764564" y="923356"/>
            <a:ext cx="9503385" cy="5653251"/>
          </a:xfrm>
          <a:prstGeom prst="rect">
            <a:avLst/>
          </a:prstGeom>
        </p:spPr>
      </p:pic>
    </p:spTree>
    <p:extLst>
      <p:ext uri="{BB962C8B-B14F-4D97-AF65-F5344CB8AC3E}">
        <p14:creationId xmlns:p14="http://schemas.microsoft.com/office/powerpoint/2010/main" val="2559888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FACFAD-6EE5-4B5B-B27B-0BF29776AAB1}"/>
              </a:ext>
            </a:extLst>
          </p:cNvPr>
          <p:cNvSpPr>
            <a:spLocks noGrp="1"/>
          </p:cNvSpPr>
          <p:nvPr>
            <p:ph type="title"/>
          </p:nvPr>
        </p:nvSpPr>
        <p:spPr>
          <a:xfrm>
            <a:off x="646111" y="150714"/>
            <a:ext cx="9404723" cy="1400530"/>
          </a:xfrm>
        </p:spPr>
        <p:txBody>
          <a:bodyPr/>
          <a:lstStyle/>
          <a:p>
            <a:r>
              <a:rPr lang="en-US" dirty="0"/>
              <a:t>App control met MIT APP Inventor</a:t>
            </a:r>
            <a:br>
              <a:rPr lang="en-US" dirty="0"/>
            </a:br>
            <a:r>
              <a:rPr lang="en-US" sz="1600" dirty="0"/>
              <a:t>http://appinventor.mit.edu/</a:t>
            </a:r>
          </a:p>
        </p:txBody>
      </p:sp>
      <p:pic>
        <p:nvPicPr>
          <p:cNvPr id="5" name="Afbeelding 4">
            <a:extLst>
              <a:ext uri="{FF2B5EF4-FFF2-40B4-BE49-F238E27FC236}">
                <a16:creationId xmlns:a16="http://schemas.microsoft.com/office/drawing/2014/main" id="{793D4B2E-5D76-4C81-958E-02EB715D71F3}"/>
              </a:ext>
            </a:extLst>
          </p:cNvPr>
          <p:cNvPicPr>
            <a:picLocks noChangeAspect="1"/>
          </p:cNvPicPr>
          <p:nvPr/>
        </p:nvPicPr>
        <p:blipFill>
          <a:blip r:embed="rId2"/>
          <a:stretch>
            <a:fillRect/>
          </a:stretch>
        </p:blipFill>
        <p:spPr>
          <a:xfrm>
            <a:off x="646111" y="1327018"/>
            <a:ext cx="10486080" cy="5071228"/>
          </a:xfrm>
          <a:prstGeom prst="rect">
            <a:avLst/>
          </a:prstGeom>
        </p:spPr>
      </p:pic>
    </p:spTree>
    <p:extLst>
      <p:ext uri="{BB962C8B-B14F-4D97-AF65-F5344CB8AC3E}">
        <p14:creationId xmlns:p14="http://schemas.microsoft.com/office/powerpoint/2010/main" val="416927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15434F-D362-4861-B3B7-58D8C54A5493}"/>
              </a:ext>
            </a:extLst>
          </p:cNvPr>
          <p:cNvSpPr>
            <a:spLocks noGrp="1"/>
          </p:cNvSpPr>
          <p:nvPr>
            <p:ph type="title"/>
          </p:nvPr>
        </p:nvSpPr>
        <p:spPr/>
        <p:txBody>
          <a:bodyPr/>
          <a:lstStyle/>
          <a:p>
            <a:r>
              <a:rPr lang="en-US" dirty="0"/>
              <a:t>Linux basis </a:t>
            </a:r>
            <a:r>
              <a:rPr lang="en-US" dirty="0" err="1"/>
              <a:t>kennis</a:t>
            </a:r>
            <a:br>
              <a:rPr lang="en-US" dirty="0"/>
            </a:br>
            <a:r>
              <a:rPr lang="en-US" sz="2400" dirty="0"/>
              <a:t>We </a:t>
            </a:r>
            <a:r>
              <a:rPr lang="en-US" sz="2400" dirty="0" err="1"/>
              <a:t>gebruiken</a:t>
            </a:r>
            <a:r>
              <a:rPr lang="en-US" sz="2400" dirty="0"/>
              <a:t> </a:t>
            </a:r>
            <a:r>
              <a:rPr lang="en-US" sz="2400" dirty="0" err="1"/>
              <a:t>linux</a:t>
            </a:r>
            <a:r>
              <a:rPr lang="en-US" sz="2400" dirty="0"/>
              <a:t> </a:t>
            </a:r>
            <a:r>
              <a:rPr lang="en-US" sz="2400" dirty="0" err="1"/>
              <a:t>niet</a:t>
            </a:r>
            <a:r>
              <a:rPr lang="en-US" sz="2400" dirty="0"/>
              <a:t> </a:t>
            </a:r>
            <a:r>
              <a:rPr lang="en-US" sz="2400" dirty="0" err="1"/>
              <a:t>vaak</a:t>
            </a:r>
            <a:r>
              <a:rPr lang="en-US" sz="2400" dirty="0"/>
              <a:t>, </a:t>
            </a:r>
            <a:br>
              <a:rPr lang="en-US" sz="2400" dirty="0"/>
            </a:br>
            <a:r>
              <a:rPr lang="en-US" sz="2400" dirty="0"/>
              <a:t>de </a:t>
            </a:r>
            <a:r>
              <a:rPr lang="en-US" sz="2400" dirty="0" err="1"/>
              <a:t>meeste</a:t>
            </a:r>
            <a:r>
              <a:rPr lang="en-US" sz="2400" dirty="0"/>
              <a:t> </a:t>
            </a:r>
            <a:r>
              <a:rPr lang="en-US" sz="2400" dirty="0" err="1"/>
              <a:t>zaken</a:t>
            </a:r>
            <a:r>
              <a:rPr lang="en-US" sz="2400" dirty="0"/>
              <a:t> </a:t>
            </a:r>
            <a:r>
              <a:rPr lang="en-US" sz="2400" dirty="0" err="1"/>
              <a:t>kan</a:t>
            </a:r>
            <a:r>
              <a:rPr lang="en-US" sz="2400" dirty="0"/>
              <a:t> je </a:t>
            </a:r>
            <a:r>
              <a:rPr lang="en-US" sz="2400" dirty="0" err="1"/>
              <a:t>ook</a:t>
            </a:r>
            <a:r>
              <a:rPr lang="en-US" sz="2400" dirty="0"/>
              <a:t> via de GUI.</a:t>
            </a:r>
            <a:br>
              <a:rPr lang="en-US" sz="2400" dirty="0"/>
            </a:br>
            <a:br>
              <a:rPr lang="en-US" sz="2400" dirty="0"/>
            </a:br>
            <a:r>
              <a:rPr lang="en-US" sz="2400" dirty="0" err="1"/>
              <a:t>Soms</a:t>
            </a:r>
            <a:r>
              <a:rPr lang="en-US" sz="2400" dirty="0"/>
              <a:t> </a:t>
            </a:r>
            <a:r>
              <a:rPr lang="en-US" sz="2400" dirty="0" err="1"/>
              <a:t>werken</a:t>
            </a:r>
            <a:r>
              <a:rPr lang="en-US" sz="2400" dirty="0"/>
              <a:t> we “headless” en “remote”, in </a:t>
            </a:r>
            <a:r>
              <a:rPr lang="en-US" sz="2400" dirty="0" err="1"/>
              <a:t>dat</a:t>
            </a:r>
            <a:r>
              <a:rPr lang="en-US" sz="2400" dirty="0"/>
              <a:t> </a:t>
            </a:r>
            <a:r>
              <a:rPr lang="en-US" sz="2400" dirty="0" err="1"/>
              <a:t>geval</a:t>
            </a:r>
            <a:r>
              <a:rPr lang="en-US" sz="2400" dirty="0"/>
              <a:t> is er </a:t>
            </a:r>
            <a:r>
              <a:rPr lang="en-US" sz="2400" dirty="0" err="1"/>
              <a:t>geen</a:t>
            </a:r>
            <a:r>
              <a:rPr lang="en-US" sz="2400" dirty="0"/>
              <a:t> GUI en </a:t>
            </a:r>
            <a:r>
              <a:rPr lang="en-US" sz="2400" dirty="0" err="1"/>
              <a:t>moet</a:t>
            </a:r>
            <a:r>
              <a:rPr lang="en-US" sz="2400" dirty="0"/>
              <a:t> je </a:t>
            </a:r>
            <a:r>
              <a:rPr lang="en-US" sz="2400" dirty="0" err="1"/>
              <a:t>wel</a:t>
            </a:r>
            <a:r>
              <a:rPr lang="en-US" sz="2400" dirty="0"/>
              <a:t> Linux </a:t>
            </a:r>
            <a:r>
              <a:rPr lang="en-US" sz="2400" dirty="0" err="1"/>
              <a:t>gebruiken</a:t>
            </a:r>
            <a:r>
              <a:rPr lang="en-US" sz="2400" dirty="0"/>
              <a:t>.</a:t>
            </a:r>
            <a:br>
              <a:rPr lang="en-US" sz="2400" dirty="0"/>
            </a:br>
            <a:br>
              <a:rPr lang="en-US" sz="2400" dirty="0"/>
            </a:br>
            <a:r>
              <a:rPr lang="en-US" sz="2400" dirty="0"/>
              <a:t>Ook </a:t>
            </a:r>
            <a:r>
              <a:rPr lang="en-US" sz="2400" dirty="0" err="1"/>
              <a:t>voor</a:t>
            </a:r>
            <a:r>
              <a:rPr lang="en-US" sz="2400" dirty="0"/>
              <a:t> </a:t>
            </a:r>
            <a:r>
              <a:rPr lang="en-US" sz="2400" dirty="0" err="1"/>
              <a:t>installeren</a:t>
            </a:r>
            <a:r>
              <a:rPr lang="en-US" sz="2400" dirty="0"/>
              <a:t> van packages en </a:t>
            </a:r>
            <a:r>
              <a:rPr lang="en-US" sz="2400" dirty="0" err="1"/>
              <a:t>upgraden</a:t>
            </a:r>
            <a:r>
              <a:rPr lang="en-US" sz="2400" dirty="0"/>
              <a:t> van </a:t>
            </a:r>
            <a:r>
              <a:rPr lang="en-US" sz="2400" dirty="0" err="1"/>
              <a:t>ons</a:t>
            </a:r>
            <a:r>
              <a:rPr lang="en-US" sz="2400" dirty="0"/>
              <a:t> OS </a:t>
            </a:r>
            <a:r>
              <a:rPr lang="en-US" sz="2400" dirty="0" err="1"/>
              <a:t>zullen</a:t>
            </a:r>
            <a:r>
              <a:rPr lang="en-US" sz="2400" dirty="0"/>
              <a:t> we Linux </a:t>
            </a:r>
            <a:r>
              <a:rPr lang="en-US" sz="2400" dirty="0" err="1"/>
              <a:t>gebruiken</a:t>
            </a:r>
            <a:r>
              <a:rPr lang="en-US" sz="2400" dirty="0"/>
              <a:t>.</a:t>
            </a:r>
            <a:br>
              <a:rPr lang="en-US" sz="2400" dirty="0"/>
            </a:br>
            <a:br>
              <a:rPr lang="en-US" sz="2400" dirty="0"/>
            </a:br>
            <a:r>
              <a:rPr lang="en-US" sz="2400" dirty="0"/>
              <a:t>In </a:t>
            </a:r>
            <a:r>
              <a:rPr lang="en-US" sz="2400" dirty="0" err="1"/>
              <a:t>deze</a:t>
            </a:r>
            <a:r>
              <a:rPr lang="en-US" sz="2400" dirty="0"/>
              <a:t> cursus </a:t>
            </a:r>
            <a:r>
              <a:rPr lang="en-US" sz="2400" dirty="0" err="1"/>
              <a:t>besteden</a:t>
            </a:r>
            <a:r>
              <a:rPr lang="en-US" sz="2400" dirty="0"/>
              <a:t> we 1 les </a:t>
            </a:r>
            <a:r>
              <a:rPr lang="en-US" sz="2400" dirty="0" err="1"/>
              <a:t>aan</a:t>
            </a:r>
            <a:r>
              <a:rPr lang="en-US" sz="2400" dirty="0"/>
              <a:t> Linux om de basis commando’s </a:t>
            </a:r>
            <a:r>
              <a:rPr lang="en-US" sz="2400" dirty="0" err="1"/>
              <a:t>te</a:t>
            </a:r>
            <a:r>
              <a:rPr lang="en-US" sz="2400" dirty="0"/>
              <a:t> </a:t>
            </a:r>
            <a:r>
              <a:rPr lang="en-US" sz="2400" dirty="0" err="1"/>
              <a:t>bespreken</a:t>
            </a:r>
            <a:r>
              <a:rPr lang="en-US" sz="2400" dirty="0"/>
              <a:t> en in </a:t>
            </a:r>
            <a:r>
              <a:rPr lang="en-US" sz="2400" dirty="0" err="1"/>
              <a:t>te</a:t>
            </a:r>
            <a:r>
              <a:rPr lang="en-US" sz="2400" dirty="0"/>
              <a:t> </a:t>
            </a:r>
            <a:r>
              <a:rPr lang="en-US" sz="2400" dirty="0" err="1"/>
              <a:t>oefenen</a:t>
            </a:r>
            <a:r>
              <a:rPr lang="en-US" sz="2400" dirty="0"/>
              <a:t>.</a:t>
            </a:r>
            <a:br>
              <a:rPr lang="en-US" sz="2400" dirty="0"/>
            </a:br>
            <a:br>
              <a:rPr lang="en-US" sz="2400" dirty="0"/>
            </a:br>
            <a:r>
              <a:rPr lang="en-US" sz="2400" dirty="0"/>
              <a:t>Je </a:t>
            </a:r>
            <a:r>
              <a:rPr lang="en-US" sz="2400" dirty="0" err="1"/>
              <a:t>hebt</a:t>
            </a:r>
            <a:r>
              <a:rPr lang="en-US" sz="2400" dirty="0"/>
              <a:t> in je RP GUI </a:t>
            </a:r>
            <a:r>
              <a:rPr lang="en-US" sz="2400" dirty="0" err="1"/>
              <a:t>een</a:t>
            </a:r>
            <a:r>
              <a:rPr lang="en-US" sz="2400" dirty="0"/>
              <a:t> CLI of command line interface </a:t>
            </a:r>
            <a:r>
              <a:rPr lang="en-US" sz="2400" dirty="0" err="1"/>
              <a:t>beschikbaar</a:t>
            </a:r>
            <a:r>
              <a:rPr lang="en-US" sz="2400" dirty="0"/>
              <a:t>. Via het network </a:t>
            </a:r>
            <a:r>
              <a:rPr lang="en-US" sz="2400" dirty="0" err="1"/>
              <a:t>gebruiken</a:t>
            </a:r>
            <a:r>
              <a:rPr lang="en-US" sz="2400" dirty="0"/>
              <a:t> van Putty.</a:t>
            </a:r>
            <a:endParaRPr lang="en-US" dirty="0"/>
          </a:p>
        </p:txBody>
      </p:sp>
      <p:pic>
        <p:nvPicPr>
          <p:cNvPr id="5" name="Afbeelding 4">
            <a:extLst>
              <a:ext uri="{FF2B5EF4-FFF2-40B4-BE49-F238E27FC236}">
                <a16:creationId xmlns:a16="http://schemas.microsoft.com/office/drawing/2014/main" id="{93041C8B-D30A-486C-B506-F58E0FB1176C}"/>
              </a:ext>
            </a:extLst>
          </p:cNvPr>
          <p:cNvPicPr>
            <a:picLocks noChangeAspect="1"/>
          </p:cNvPicPr>
          <p:nvPr/>
        </p:nvPicPr>
        <p:blipFill>
          <a:blip r:embed="rId2"/>
          <a:stretch>
            <a:fillRect/>
          </a:stretch>
        </p:blipFill>
        <p:spPr>
          <a:xfrm>
            <a:off x="6877050" y="124283"/>
            <a:ext cx="3448050" cy="2057400"/>
          </a:xfrm>
          <a:prstGeom prst="rect">
            <a:avLst/>
          </a:prstGeom>
        </p:spPr>
      </p:pic>
    </p:spTree>
    <p:extLst>
      <p:ext uri="{BB962C8B-B14F-4D97-AF65-F5344CB8AC3E}">
        <p14:creationId xmlns:p14="http://schemas.microsoft.com/office/powerpoint/2010/main" val="3434600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071FA2-1DFB-45FD-8AAE-978EF540EED5}"/>
              </a:ext>
            </a:extLst>
          </p:cNvPr>
          <p:cNvSpPr txBox="1"/>
          <p:nvPr/>
        </p:nvSpPr>
        <p:spPr>
          <a:xfrm>
            <a:off x="461394" y="310393"/>
            <a:ext cx="7550092" cy="369332"/>
          </a:xfrm>
          <a:prstGeom prst="rect">
            <a:avLst/>
          </a:prstGeom>
          <a:noFill/>
        </p:spPr>
        <p:txBody>
          <a:bodyPr wrap="square" rtlCol="0">
            <a:spAutoFit/>
          </a:bodyPr>
          <a:lstStyle/>
          <a:p>
            <a:r>
              <a:rPr lang="en-US" dirty="0"/>
              <a:t>KIT =&gt; K1=Raspberry Pi en/of K2= accessories </a:t>
            </a:r>
            <a:r>
              <a:rPr lang="en-US" dirty="0" err="1"/>
              <a:t>bestellen</a:t>
            </a:r>
            <a:r>
              <a:rPr lang="en-US" dirty="0"/>
              <a:t>?</a:t>
            </a:r>
          </a:p>
        </p:txBody>
      </p:sp>
      <p:sp>
        <p:nvSpPr>
          <p:cNvPr id="7" name="Tekstvak 6">
            <a:extLst>
              <a:ext uri="{FF2B5EF4-FFF2-40B4-BE49-F238E27FC236}">
                <a16:creationId xmlns:a16="http://schemas.microsoft.com/office/drawing/2014/main" id="{529E1495-4DB9-433D-9B2E-E9FCE7213ACB}"/>
              </a:ext>
            </a:extLst>
          </p:cNvPr>
          <p:cNvSpPr txBox="1"/>
          <p:nvPr/>
        </p:nvSpPr>
        <p:spPr>
          <a:xfrm>
            <a:off x="201337" y="1049057"/>
            <a:ext cx="11669086" cy="5791269"/>
          </a:xfrm>
          <a:prstGeom prst="rect">
            <a:avLst/>
          </a:prstGeom>
          <a:noFill/>
        </p:spPr>
        <p:txBody>
          <a:bodyPr wrap="square" rtlCol="0">
            <a:spAutoFit/>
          </a:bodyPr>
          <a:lstStyle/>
          <a:p>
            <a:r>
              <a:rPr lang="en-US" sz="1200" dirty="0"/>
              <a:t>https://www.tinytronics.nl/shop/en/cables/hdmi/hdmi-to-micro-hdmi-cable-2m</a:t>
            </a:r>
          </a:p>
          <a:p>
            <a:r>
              <a:rPr lang="en-US" sz="1200" dirty="0"/>
              <a:t>https://www.tinytronics.nl/shop/en/raspberry-pi/raspberry-pi-4-model-b-4gb</a:t>
            </a:r>
          </a:p>
          <a:p>
            <a:r>
              <a:rPr lang="en-US" sz="1200" dirty="0"/>
              <a:t>https://www.tinytronics.nl/shop/en/raspberry-pi/raspberry-pi-heatsink-kit</a:t>
            </a:r>
          </a:p>
          <a:p>
            <a:r>
              <a:rPr lang="en-US" sz="1200" dirty="0"/>
              <a:t>https://www.tinytronics.nl/shop/en/raspberry-pi/sandisk-ultra-16gb-class-10-uhs-i-a1-microsd-card-with-sd-card-adapter</a:t>
            </a:r>
          </a:p>
          <a:p>
            <a:r>
              <a:rPr lang="en-US" sz="1200" dirty="0"/>
              <a:t>https://www.tinytronics.nl/shop/en/raspberry-pi/raspberry-pi-usb-c-power-supply-5.1v-3a-black</a:t>
            </a:r>
          </a:p>
          <a:p>
            <a:r>
              <a:rPr lang="en-US" sz="1200" dirty="0"/>
              <a:t>https://www.tinytronics.nl/shop/en/raspberry-pi/raspberry-pi-4-model-b-official-case-red-white</a:t>
            </a:r>
          </a:p>
          <a:p>
            <a:r>
              <a:rPr lang="en-US" sz="1200" dirty="0"/>
              <a:t>https://www.tinytronics.nl/shop/en/arduino/accessories/active-buzzer-5v</a:t>
            </a:r>
          </a:p>
          <a:p>
            <a:r>
              <a:rPr lang="en-US" sz="1200" dirty="0"/>
              <a:t>https://www.tinytronics.nl/shop/en/arduino/accessories/keypad-4x4-matrix-tactile-switch</a:t>
            </a:r>
          </a:p>
          <a:p>
            <a:r>
              <a:rPr lang="en-US" sz="1200" dirty="0"/>
              <a:t>https://www.tinytronics.nl/shop/en/lighting/led/led-set-5mm-green-red-yellow-blue-40-pieces-diffused</a:t>
            </a:r>
          </a:p>
          <a:p>
            <a:r>
              <a:rPr lang="en-US" sz="1200" dirty="0"/>
              <a:t>https://www.tinytronics.nl/shop/en/cables/cables/dupont-jumper-wire-male-male-20cm-10-wires</a:t>
            </a:r>
          </a:p>
          <a:p>
            <a:r>
              <a:rPr lang="en-US" sz="1200" dirty="0"/>
              <a:t>https://www.tinytronics.nl/shop/en/cables/cables/dupont-jumper-wire-male-female-20cm-10-wires</a:t>
            </a:r>
          </a:p>
          <a:p>
            <a:r>
              <a:rPr lang="en-US" sz="1200" dirty="0"/>
              <a:t>https://www.tinytronics.nl/shop/en/cables/cables/dupont-jumper-wire-female-female-20cm-10-wires</a:t>
            </a:r>
          </a:p>
          <a:p>
            <a:r>
              <a:rPr lang="en-US" sz="1200" dirty="0"/>
              <a:t>https://www.tinytronics.nl/shop/en/cables/cables/dupont-jumper-wire-male-male-10cm-10-wires</a:t>
            </a:r>
          </a:p>
          <a:p>
            <a:r>
              <a:rPr lang="en-US" sz="1200" dirty="0"/>
              <a:t>https://www.tinytronics.nl/shop/en/cables/cables/dupont-jumper-wire-male-female-10cm-10-wires</a:t>
            </a:r>
          </a:p>
          <a:p>
            <a:r>
              <a:rPr lang="en-US" sz="1200" dirty="0"/>
              <a:t>https://www.tinytronics.nl/shop/en/cables/cables/dupont-jumper-wire-female-female-10cm-10-wires</a:t>
            </a:r>
          </a:p>
          <a:p>
            <a:r>
              <a:rPr lang="en-US" sz="1200" dirty="0"/>
              <a:t>https://www.tinytronics.nl/shop/en/components/resistor/330%CF%89-resistor-(led-series-resistor)</a:t>
            </a:r>
          </a:p>
          <a:p>
            <a:r>
              <a:rPr lang="en-US" sz="1200" dirty="0"/>
              <a:t>https://www.tinytronics.nl/shop/en/components/resistor/10k%CF%89-resistor-(standard-pull-up-or-pull-down-resistor)</a:t>
            </a:r>
          </a:p>
          <a:p>
            <a:r>
              <a:rPr lang="en-US" sz="1200" dirty="0"/>
              <a:t>https://www.tinytronics.nl/shop/en/components/resistor/1k%CF%89-resistor</a:t>
            </a:r>
          </a:p>
          <a:p>
            <a:r>
              <a:rPr lang="en-US" sz="1200" dirty="0"/>
              <a:t>https://www.tinytronics.nl/shop/en/arduino/accessories/ps2-joystick</a:t>
            </a:r>
          </a:p>
          <a:p>
            <a:r>
              <a:rPr lang="en-US" sz="1200" dirty="0"/>
              <a:t>https://www.tinytronics.nl/shop/en/components/switches/dip-switch-4-positions</a:t>
            </a:r>
          </a:p>
          <a:p>
            <a:r>
              <a:rPr lang="en-US" sz="1200" dirty="0"/>
              <a:t>https://www.tinytronics.nl/shop/nl/componenten/schakelaars/breadboard-tactile-pushbutton-switch-momentary-2pin-6*6*5mm</a:t>
            </a:r>
          </a:p>
          <a:p>
            <a:r>
              <a:rPr lang="en-US" sz="1200" dirty="0"/>
              <a:t>https://www.tinytronics.nl/shop/en/raspberry-pi/raspberry-pi-40-pin-gpio-extension-kit</a:t>
            </a:r>
          </a:p>
          <a:p>
            <a:r>
              <a:rPr lang="en-US" sz="1200" dirty="0"/>
              <a:t>https://www.tinytronics.nl/shop/en/sensors/temperature-air-humidity/ds18b20-to-92-thermometer-temperature-sensor</a:t>
            </a:r>
          </a:p>
          <a:p>
            <a:r>
              <a:rPr lang="en-US" sz="1200" dirty="0"/>
              <a:t>https://www.tinytronics.nl/shop/en/prototyping/breadboards/breadboard-830-points</a:t>
            </a:r>
          </a:p>
          <a:p>
            <a:r>
              <a:rPr lang="en-US" sz="1200" dirty="0"/>
              <a:t>https://www.tinytronics.nl/shop/en/display/oled/0.96-inch-oled-display-128*64-pixels-white</a:t>
            </a:r>
          </a:p>
          <a:p>
            <a:r>
              <a:rPr lang="en-US" sz="1200" dirty="0"/>
              <a:t>https://www.tinytronics.nl/shop/nl/componenten/overige/rotary-encoder-ec11-20mm</a:t>
            </a:r>
          </a:p>
          <a:p>
            <a:r>
              <a:rPr lang="en-US" sz="1200" dirty="0"/>
              <a:t>https://www.tinytronics.nl/shop/nl/communicatie/bluetooth/bluetooth-hc-05-module-rf-transceiver-master-en-slave</a:t>
            </a:r>
          </a:p>
          <a:p>
            <a:r>
              <a:rPr lang="en-US" sz="1200" dirty="0"/>
              <a:t>https://www.tinytronics.nl/shop/nl/robotica/motoren/motor/sg90-mini-servo</a:t>
            </a:r>
          </a:p>
          <a:p>
            <a:r>
              <a:rPr lang="en-US" sz="1200" dirty="0"/>
              <a:t>https://www.tinytronics.nl/shop/nl/robotica/motoren/motor/stappen-motor-met-uln2003-motoraansturing</a:t>
            </a:r>
          </a:p>
          <a:p>
            <a:r>
              <a:rPr lang="en-US" sz="1200" dirty="0"/>
              <a:t>https://www.tinytronics.nl/shop/nl/diversen/overige/pcf8574-i2c-io-expander</a:t>
            </a:r>
          </a:p>
        </p:txBody>
      </p:sp>
    </p:spTree>
    <p:extLst>
      <p:ext uri="{BB962C8B-B14F-4D97-AF65-F5344CB8AC3E}">
        <p14:creationId xmlns:p14="http://schemas.microsoft.com/office/powerpoint/2010/main" val="1086566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987E8-5D12-497A-A131-D5ACA3EE7450}"/>
              </a:ext>
            </a:extLst>
          </p:cNvPr>
          <p:cNvSpPr>
            <a:spLocks noGrp="1"/>
          </p:cNvSpPr>
          <p:nvPr>
            <p:ph type="title"/>
          </p:nvPr>
        </p:nvSpPr>
        <p:spPr>
          <a:xfrm>
            <a:off x="587388" y="66825"/>
            <a:ext cx="9404723" cy="1400530"/>
          </a:xfrm>
        </p:spPr>
        <p:txBody>
          <a:bodyPr/>
          <a:lstStyle/>
          <a:p>
            <a:r>
              <a:rPr lang="en-US" sz="2400" dirty="0" err="1">
                <a:latin typeface="Arial Black" panose="020B0A04020102020204" pitchFamily="34" charset="0"/>
              </a:rPr>
              <a:t>Elektriciteit</a:t>
            </a:r>
            <a:r>
              <a:rPr lang="en-US" sz="2400" dirty="0">
                <a:latin typeface="Arial Black" panose="020B0A04020102020204" pitchFamily="34" charset="0"/>
              </a:rPr>
              <a:t> </a:t>
            </a:r>
            <a:r>
              <a:rPr lang="en-US" sz="2400" dirty="0" err="1">
                <a:latin typeface="Arial Black" panose="020B0A04020102020204" pitchFamily="34" charset="0"/>
              </a:rPr>
              <a:t>basiskennis</a:t>
            </a:r>
            <a:br>
              <a:rPr lang="en-US" sz="1600" dirty="0"/>
            </a:br>
            <a:br>
              <a:rPr lang="en-US" sz="1600" dirty="0"/>
            </a:br>
            <a:r>
              <a:rPr lang="en-US" sz="1600" dirty="0" err="1">
                <a:latin typeface="Arial Black" panose="020B0A04020102020204" pitchFamily="34" charset="0"/>
              </a:rPr>
              <a:t>Elektrische</a:t>
            </a:r>
            <a:r>
              <a:rPr lang="en-US" sz="1600" dirty="0">
                <a:latin typeface="Arial Black" panose="020B0A04020102020204" pitchFamily="34" charset="0"/>
              </a:rPr>
              <a:t> </a:t>
            </a:r>
            <a:r>
              <a:rPr lang="en-US" sz="1600" dirty="0" err="1">
                <a:latin typeface="Arial Black" panose="020B0A04020102020204" pitchFamily="34" charset="0"/>
              </a:rPr>
              <a:t>kring</a:t>
            </a:r>
            <a:r>
              <a:rPr lang="en-US" sz="1600" dirty="0"/>
              <a:t>, </a:t>
            </a:r>
            <a:r>
              <a:rPr lang="en-US" sz="1600" dirty="0" err="1"/>
              <a:t>bestaat</a:t>
            </a:r>
            <a:r>
              <a:rPr lang="en-US" sz="1600" dirty="0"/>
              <a:t> </a:t>
            </a:r>
            <a:r>
              <a:rPr lang="en-US" sz="1600" dirty="0" err="1"/>
              <a:t>uit</a:t>
            </a:r>
            <a:r>
              <a:rPr lang="en-US" sz="1600" dirty="0"/>
              <a:t> </a:t>
            </a:r>
            <a:r>
              <a:rPr lang="en-US" sz="1600" dirty="0" err="1"/>
              <a:t>bron</a:t>
            </a:r>
            <a:r>
              <a:rPr lang="en-US" sz="1600" dirty="0"/>
              <a:t>, </a:t>
            </a:r>
            <a:r>
              <a:rPr lang="en-US" sz="1600" dirty="0" err="1"/>
              <a:t>geleiders</a:t>
            </a:r>
            <a:r>
              <a:rPr lang="en-US" sz="1600" dirty="0"/>
              <a:t> en 1 of </a:t>
            </a:r>
            <a:r>
              <a:rPr lang="en-US" sz="1600" dirty="0" err="1"/>
              <a:t>meerdere</a:t>
            </a:r>
            <a:r>
              <a:rPr lang="en-US" sz="1600" dirty="0"/>
              <a:t> </a:t>
            </a:r>
            <a:r>
              <a:rPr lang="en-US" sz="1600" dirty="0" err="1"/>
              <a:t>verbruikers</a:t>
            </a:r>
            <a:r>
              <a:rPr lang="en-US" sz="1600" dirty="0"/>
              <a:t>.</a:t>
            </a:r>
            <a:br>
              <a:rPr lang="en-US" sz="1600" dirty="0"/>
            </a:br>
            <a:br>
              <a:rPr lang="en-US" sz="1600" dirty="0"/>
            </a:br>
            <a:r>
              <a:rPr lang="en-US" sz="1600" dirty="0" err="1"/>
              <a:t>Wanneer</a:t>
            </a:r>
            <a:r>
              <a:rPr lang="en-US" sz="1600" dirty="0"/>
              <a:t> </a:t>
            </a:r>
            <a:r>
              <a:rPr lang="en-US" sz="1600" dirty="0" err="1"/>
              <a:t>vloeit</a:t>
            </a:r>
            <a:r>
              <a:rPr lang="en-US" sz="1600" dirty="0"/>
              <a:t> er </a:t>
            </a:r>
            <a:r>
              <a:rPr lang="en-US" sz="1600" dirty="0" err="1">
                <a:latin typeface="Arial Black" panose="020B0A04020102020204" pitchFamily="34" charset="0"/>
              </a:rPr>
              <a:t>stroom</a:t>
            </a:r>
            <a:r>
              <a:rPr lang="en-US" sz="1600" dirty="0"/>
              <a:t>? </a:t>
            </a:r>
            <a:r>
              <a:rPr lang="en-US" sz="1600" dirty="0" err="1"/>
              <a:t>Spanningsverschil</a:t>
            </a:r>
            <a:r>
              <a:rPr lang="en-US" sz="1600" dirty="0"/>
              <a:t> + </a:t>
            </a:r>
            <a:r>
              <a:rPr lang="en-US" sz="1600" dirty="0" err="1"/>
              <a:t>gesloten</a:t>
            </a:r>
            <a:r>
              <a:rPr lang="en-US" sz="1600" dirty="0"/>
              <a:t> </a:t>
            </a:r>
            <a:r>
              <a:rPr lang="en-US" sz="1600" dirty="0" err="1"/>
              <a:t>kring</a:t>
            </a:r>
            <a:r>
              <a:rPr lang="en-US" sz="1600" dirty="0"/>
              <a:t>.</a:t>
            </a:r>
            <a:br>
              <a:rPr lang="en-US" sz="1600" dirty="0"/>
            </a:br>
            <a:br>
              <a:rPr lang="en-US" sz="1600" dirty="0"/>
            </a:br>
            <a:r>
              <a:rPr lang="en-US" sz="1600" dirty="0" err="1">
                <a:latin typeface="Arial Black" panose="020B0A04020102020204" pitchFamily="34" charset="0"/>
              </a:rPr>
              <a:t>Stroom</a:t>
            </a:r>
            <a:r>
              <a:rPr lang="en-US" sz="1600" dirty="0"/>
              <a:t> I in ampere A , </a:t>
            </a:r>
            <a:r>
              <a:rPr lang="en-US" sz="1600" dirty="0" err="1"/>
              <a:t>bv</a:t>
            </a:r>
            <a:r>
              <a:rPr lang="en-US" sz="1600" dirty="0"/>
              <a:t> </a:t>
            </a:r>
            <a:r>
              <a:rPr lang="en-US" sz="1600" dirty="0" err="1"/>
              <a:t>een</a:t>
            </a:r>
            <a:r>
              <a:rPr lang="en-US" sz="1600" dirty="0"/>
              <a:t> </a:t>
            </a:r>
            <a:r>
              <a:rPr lang="en-US" sz="1600" dirty="0" err="1"/>
              <a:t>stroom</a:t>
            </a:r>
            <a:r>
              <a:rPr lang="en-US" sz="1600" dirty="0"/>
              <a:t> van 20A of 20mA?</a:t>
            </a:r>
            <a:br>
              <a:rPr lang="en-US" sz="1600" dirty="0"/>
            </a:br>
            <a:br>
              <a:rPr lang="en-US" sz="1600" dirty="0"/>
            </a:br>
            <a:r>
              <a:rPr lang="en-US" sz="1600" dirty="0">
                <a:latin typeface="Arial Black" panose="020B0A04020102020204" pitchFamily="34" charset="0"/>
              </a:rPr>
              <a:t>Spanning</a:t>
            </a:r>
            <a:r>
              <a:rPr lang="en-US" sz="1600" dirty="0"/>
              <a:t> U in volt V , </a:t>
            </a:r>
            <a:r>
              <a:rPr lang="en-US" sz="1600" dirty="0" err="1"/>
              <a:t>bv</a:t>
            </a:r>
            <a:r>
              <a:rPr lang="en-US" sz="1600" dirty="0"/>
              <a:t> 12V DC van </a:t>
            </a:r>
            <a:r>
              <a:rPr lang="en-US" sz="1600" dirty="0" err="1"/>
              <a:t>een</a:t>
            </a:r>
            <a:r>
              <a:rPr lang="en-US" sz="1600" dirty="0"/>
              <a:t> </a:t>
            </a:r>
            <a:r>
              <a:rPr lang="en-US" sz="1600" dirty="0" err="1"/>
              <a:t>autobatterij</a:t>
            </a:r>
            <a:r>
              <a:rPr lang="en-US" sz="1600" dirty="0"/>
              <a:t>, 220V AC op het </a:t>
            </a:r>
            <a:r>
              <a:rPr lang="en-US" sz="1600" dirty="0" err="1"/>
              <a:t>stopcontact</a:t>
            </a:r>
            <a:r>
              <a:rPr lang="en-US" sz="1600" dirty="0"/>
              <a:t>.</a:t>
            </a:r>
            <a:br>
              <a:rPr lang="en-US" sz="1600" dirty="0"/>
            </a:br>
            <a:br>
              <a:rPr lang="en-US" sz="1600" dirty="0"/>
            </a:br>
            <a:r>
              <a:rPr lang="en-US" sz="1600" dirty="0" err="1">
                <a:latin typeface="Arial Black" panose="020B0A04020102020204" pitchFamily="34" charset="0"/>
              </a:rPr>
              <a:t>Weerstand</a:t>
            </a:r>
            <a:r>
              <a:rPr lang="en-US" sz="1600" dirty="0"/>
              <a:t> R in Ohm , </a:t>
            </a:r>
            <a:r>
              <a:rPr lang="en-US" sz="1600" dirty="0" err="1"/>
              <a:t>bv</a:t>
            </a:r>
            <a:r>
              <a:rPr lang="en-US" sz="1600" dirty="0"/>
              <a:t> 330 Ohm </a:t>
            </a:r>
            <a:r>
              <a:rPr lang="en-US" sz="1600" dirty="0" err="1"/>
              <a:t>voorschakelweerstand</a:t>
            </a:r>
            <a:r>
              <a:rPr lang="en-US" sz="1600" dirty="0"/>
              <a:t> om je LED </a:t>
            </a:r>
            <a:r>
              <a:rPr lang="en-US" sz="1600" dirty="0" err="1"/>
              <a:t>te</a:t>
            </a:r>
            <a:r>
              <a:rPr lang="en-US" sz="1600" dirty="0"/>
              <a:t> </a:t>
            </a:r>
            <a:r>
              <a:rPr lang="en-US" sz="1600" dirty="0" err="1"/>
              <a:t>beschermen</a:t>
            </a:r>
            <a:r>
              <a:rPr lang="en-US" sz="1600" dirty="0"/>
              <a:t>.</a:t>
            </a:r>
            <a:br>
              <a:rPr lang="en-US" sz="1600" dirty="0"/>
            </a:br>
            <a:br>
              <a:rPr lang="en-US" sz="1600" dirty="0"/>
            </a:br>
            <a:r>
              <a:rPr lang="en-US" sz="1600" dirty="0" err="1"/>
              <a:t>Verband</a:t>
            </a:r>
            <a:r>
              <a:rPr lang="en-US" sz="1600" dirty="0"/>
              <a:t> </a:t>
            </a:r>
            <a:r>
              <a:rPr lang="en-US" sz="1600" dirty="0" err="1"/>
              <a:t>tussen</a:t>
            </a:r>
            <a:r>
              <a:rPr lang="en-US" sz="1600" dirty="0"/>
              <a:t> U/I/R  =&gt;  </a:t>
            </a:r>
            <a:r>
              <a:rPr lang="en-US" sz="1600" dirty="0">
                <a:latin typeface="Arial Black" panose="020B0A04020102020204" pitchFamily="34" charset="0"/>
              </a:rPr>
              <a:t>De wet van Ohm     </a:t>
            </a:r>
            <a:r>
              <a:rPr lang="en-US" sz="1600" dirty="0"/>
              <a:t>R=U/I    U=I*R  I=U/R</a:t>
            </a:r>
            <a:br>
              <a:rPr lang="en-US" sz="1600" dirty="0"/>
            </a:br>
            <a:br>
              <a:rPr lang="en-US" sz="1600" dirty="0"/>
            </a:br>
            <a:r>
              <a:rPr lang="en-US" sz="1600" dirty="0" err="1">
                <a:latin typeface="Arial Black" panose="020B0A04020102020204" pitchFamily="34" charset="0"/>
              </a:rPr>
              <a:t>Vermogen</a:t>
            </a:r>
            <a:r>
              <a:rPr lang="en-US" sz="1600" dirty="0"/>
              <a:t> P in watt W =&gt; </a:t>
            </a:r>
            <a:r>
              <a:rPr lang="en-US" sz="1600" dirty="0" err="1"/>
              <a:t>bv</a:t>
            </a:r>
            <a:r>
              <a:rPr lang="en-US" sz="1600" dirty="0"/>
              <a:t> </a:t>
            </a:r>
            <a:r>
              <a:rPr lang="en-US" sz="1600" dirty="0" err="1"/>
              <a:t>stofzuiger</a:t>
            </a:r>
            <a:r>
              <a:rPr lang="en-US" sz="1600" dirty="0"/>
              <a:t> 1000 W    </a:t>
            </a:r>
            <a:r>
              <a:rPr lang="en-US" sz="1600" dirty="0" err="1"/>
              <a:t>verband</a:t>
            </a:r>
            <a:r>
              <a:rPr lang="en-US" sz="1600" dirty="0"/>
              <a:t> P=U*I</a:t>
            </a:r>
            <a:br>
              <a:rPr lang="en-US" sz="1600" dirty="0"/>
            </a:br>
            <a:br>
              <a:rPr lang="en-US" sz="1600" dirty="0"/>
            </a:br>
            <a:r>
              <a:rPr lang="en-US" sz="1600" dirty="0" err="1">
                <a:latin typeface="Arial Black" panose="020B0A04020102020204" pitchFamily="34" charset="0"/>
              </a:rPr>
              <a:t>Energie</a:t>
            </a:r>
            <a:r>
              <a:rPr lang="en-US" sz="1600" dirty="0"/>
              <a:t> W in joule of </a:t>
            </a:r>
            <a:r>
              <a:rPr lang="en-US" sz="1600" dirty="0" err="1"/>
              <a:t>Ws</a:t>
            </a:r>
            <a:r>
              <a:rPr lang="en-US" sz="1600" dirty="0"/>
              <a:t> of in kWh </a:t>
            </a:r>
            <a:br>
              <a:rPr lang="en-US" sz="1600" dirty="0"/>
            </a:br>
            <a:r>
              <a:rPr lang="en-US" sz="1600" dirty="0"/>
              <a:t>=&gt;  </a:t>
            </a:r>
            <a:r>
              <a:rPr lang="en-US" sz="1600" dirty="0" err="1"/>
              <a:t>verband</a:t>
            </a:r>
            <a:r>
              <a:rPr lang="en-US" sz="1600" dirty="0"/>
              <a:t> W=P*t  ( P in W en t in sec)   </a:t>
            </a:r>
            <a:br>
              <a:rPr lang="en-US" sz="1600" dirty="0"/>
            </a:br>
            <a:r>
              <a:rPr lang="en-US" sz="1600" dirty="0"/>
              <a:t>=&gt;  </a:t>
            </a:r>
            <a:r>
              <a:rPr lang="en-US" sz="1600" dirty="0" err="1"/>
              <a:t>verband</a:t>
            </a:r>
            <a:r>
              <a:rPr lang="en-US" sz="1600" dirty="0"/>
              <a:t> W=P*t ( Pin kW en t in h) </a:t>
            </a:r>
            <a:br>
              <a:rPr lang="en-US" sz="1600" dirty="0"/>
            </a:br>
            <a:br>
              <a:rPr lang="en-US" sz="1600" dirty="0"/>
            </a:br>
            <a:r>
              <a:rPr lang="en-US" sz="1600" dirty="0"/>
              <a:t>zo </a:t>
            </a:r>
            <a:r>
              <a:rPr lang="en-US" sz="1600" dirty="0" err="1"/>
              <a:t>kan</a:t>
            </a:r>
            <a:r>
              <a:rPr lang="en-US" sz="1600" dirty="0"/>
              <a:t> je de </a:t>
            </a:r>
            <a:r>
              <a:rPr lang="en-US" sz="1600" dirty="0" err="1"/>
              <a:t>prijs</a:t>
            </a:r>
            <a:r>
              <a:rPr lang="en-US" sz="1600" dirty="0"/>
              <a:t> </a:t>
            </a:r>
            <a:r>
              <a:rPr lang="en-US" sz="1600" dirty="0" err="1"/>
              <a:t>berekenen</a:t>
            </a:r>
            <a:r>
              <a:rPr lang="en-US" sz="1600" dirty="0"/>
              <a:t> die men </a:t>
            </a:r>
            <a:r>
              <a:rPr lang="en-US" sz="1600" dirty="0" err="1"/>
              <a:t>moet</a:t>
            </a:r>
            <a:r>
              <a:rPr lang="en-US" sz="1600" dirty="0"/>
              <a:t> </a:t>
            </a:r>
            <a:r>
              <a:rPr lang="en-US" sz="1600" dirty="0" err="1"/>
              <a:t>betalen</a:t>
            </a:r>
            <a:r>
              <a:rPr lang="en-US" sz="1600" dirty="0"/>
              <a:t>.</a:t>
            </a:r>
            <a:br>
              <a:rPr lang="en-US" sz="1600" dirty="0"/>
            </a:br>
            <a:br>
              <a:rPr lang="en-US" sz="1600" dirty="0"/>
            </a:br>
            <a:r>
              <a:rPr lang="en-US" sz="1600" dirty="0" err="1">
                <a:latin typeface="Arial Black" panose="020B0A04020102020204" pitchFamily="34" charset="0"/>
              </a:rPr>
              <a:t>Serieschakeling</a:t>
            </a:r>
            <a:r>
              <a:rPr lang="en-US" sz="1600" dirty="0"/>
              <a:t> en </a:t>
            </a:r>
            <a:r>
              <a:rPr lang="en-US" sz="1600" dirty="0" err="1">
                <a:latin typeface="Arial Black" panose="020B0A04020102020204" pitchFamily="34" charset="0"/>
              </a:rPr>
              <a:t>parallelschakeling</a:t>
            </a:r>
            <a:r>
              <a:rPr lang="en-US" sz="1600"/>
              <a:t> </a:t>
            </a:r>
            <a:br>
              <a:rPr lang="en-US" sz="1600"/>
            </a:br>
            <a:br>
              <a:rPr lang="en-US" sz="1600" dirty="0"/>
            </a:br>
            <a:r>
              <a:rPr lang="nl-BE" sz="1600" dirty="0">
                <a:latin typeface="Arial Black" panose="020B0A04020102020204" pitchFamily="34" charset="0"/>
              </a:rPr>
              <a:t>Meten van spanning, stroom, weerstand</a:t>
            </a:r>
            <a:br>
              <a:rPr lang="en-US" sz="1600" dirty="0"/>
            </a:br>
            <a:br>
              <a:rPr lang="en-US" sz="1600" dirty="0"/>
            </a:br>
            <a:endParaRPr lang="en-US" sz="1600" dirty="0"/>
          </a:p>
        </p:txBody>
      </p:sp>
    </p:spTree>
    <p:extLst>
      <p:ext uri="{BB962C8B-B14F-4D97-AF65-F5344CB8AC3E}">
        <p14:creationId xmlns:p14="http://schemas.microsoft.com/office/powerpoint/2010/main" val="1082628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7F414E-4217-42A9-A2A7-B63274214149}"/>
              </a:ext>
            </a:extLst>
          </p:cNvPr>
          <p:cNvSpPr>
            <a:spLocks noGrp="1"/>
          </p:cNvSpPr>
          <p:nvPr>
            <p:ph type="title"/>
          </p:nvPr>
        </p:nvSpPr>
        <p:spPr>
          <a:xfrm>
            <a:off x="665161" y="252693"/>
            <a:ext cx="9404723" cy="1400530"/>
          </a:xfrm>
        </p:spPr>
        <p:txBody>
          <a:bodyPr/>
          <a:lstStyle/>
          <a:p>
            <a:r>
              <a:rPr lang="en-US" dirty="0" err="1">
                <a:latin typeface="Arial Black" panose="020B0A04020102020204" pitchFamily="34" charset="0"/>
              </a:rPr>
              <a:t>Elektronica</a:t>
            </a:r>
            <a:r>
              <a:rPr lang="en-US" dirty="0">
                <a:latin typeface="Arial Black" panose="020B0A04020102020204" pitchFamily="34" charset="0"/>
              </a:rPr>
              <a:t> </a:t>
            </a:r>
            <a:r>
              <a:rPr lang="en-US" dirty="0" err="1">
                <a:latin typeface="Arial Black" panose="020B0A04020102020204" pitchFamily="34" charset="0"/>
              </a:rPr>
              <a:t>basiskennis</a:t>
            </a:r>
            <a:br>
              <a:rPr lang="en-US" dirty="0"/>
            </a:br>
            <a:br>
              <a:rPr lang="en-US" dirty="0"/>
            </a:br>
            <a:r>
              <a:rPr lang="en-US" dirty="0"/>
              <a:t>Wat is </a:t>
            </a:r>
            <a:r>
              <a:rPr lang="en-US" dirty="0" err="1"/>
              <a:t>een</a:t>
            </a:r>
            <a:r>
              <a:rPr lang="en-US" dirty="0"/>
              <a:t> </a:t>
            </a:r>
            <a:r>
              <a:rPr lang="en-US" dirty="0">
                <a:latin typeface="Arial Black" panose="020B0A04020102020204" pitchFamily="34" charset="0"/>
              </a:rPr>
              <a:t>diode?</a:t>
            </a:r>
            <a:br>
              <a:rPr lang="en-US" dirty="0"/>
            </a:br>
            <a:br>
              <a:rPr lang="en-US" dirty="0"/>
            </a:br>
            <a:br>
              <a:rPr lang="en-US" dirty="0"/>
            </a:br>
            <a:r>
              <a:rPr lang="en-US" dirty="0"/>
              <a:t>Wat is </a:t>
            </a:r>
            <a:r>
              <a:rPr lang="en-US" dirty="0" err="1"/>
              <a:t>een</a:t>
            </a:r>
            <a:r>
              <a:rPr lang="en-US" dirty="0"/>
              <a:t> </a:t>
            </a:r>
            <a:r>
              <a:rPr lang="en-US" dirty="0">
                <a:latin typeface="Arial Black" panose="020B0A04020102020204" pitchFamily="34" charset="0"/>
              </a:rPr>
              <a:t>LED?</a:t>
            </a:r>
            <a:br>
              <a:rPr lang="en-US" dirty="0"/>
            </a:br>
            <a:r>
              <a:rPr lang="en-US" sz="2400" dirty="0"/>
              <a:t>Is </a:t>
            </a:r>
            <a:r>
              <a:rPr lang="en-US" sz="2400" dirty="0" err="1"/>
              <a:t>een</a:t>
            </a:r>
            <a:r>
              <a:rPr lang="en-US" sz="2400" dirty="0"/>
              <a:t> </a:t>
            </a:r>
            <a:r>
              <a:rPr lang="en-US" sz="2400" dirty="0" err="1"/>
              <a:t>lichtgevende</a:t>
            </a:r>
            <a:r>
              <a:rPr lang="en-US" sz="2400" dirty="0"/>
              <a:t> diode.</a:t>
            </a:r>
            <a:br>
              <a:rPr lang="en-US" dirty="0"/>
            </a:br>
            <a:br>
              <a:rPr lang="en-US" dirty="0"/>
            </a:br>
            <a:r>
              <a:rPr lang="en-US" dirty="0"/>
              <a:t>Wat is </a:t>
            </a:r>
            <a:r>
              <a:rPr lang="en-US" dirty="0" err="1"/>
              <a:t>een</a:t>
            </a:r>
            <a:r>
              <a:rPr lang="en-US" dirty="0"/>
              <a:t> </a:t>
            </a:r>
            <a:r>
              <a:rPr lang="en-US" dirty="0">
                <a:latin typeface="Arial Black" panose="020B0A04020102020204" pitchFamily="34" charset="0"/>
              </a:rPr>
              <a:t>transistor?</a:t>
            </a:r>
          </a:p>
        </p:txBody>
      </p:sp>
      <p:pic>
        <p:nvPicPr>
          <p:cNvPr id="5" name="Afbeelding 4">
            <a:extLst>
              <a:ext uri="{FF2B5EF4-FFF2-40B4-BE49-F238E27FC236}">
                <a16:creationId xmlns:a16="http://schemas.microsoft.com/office/drawing/2014/main" id="{1EC3CCB2-CE1C-46ED-840F-8F2421643667}"/>
              </a:ext>
            </a:extLst>
          </p:cNvPr>
          <p:cNvPicPr>
            <a:picLocks noChangeAspect="1"/>
          </p:cNvPicPr>
          <p:nvPr/>
        </p:nvPicPr>
        <p:blipFill>
          <a:blip r:embed="rId2"/>
          <a:stretch>
            <a:fillRect/>
          </a:stretch>
        </p:blipFill>
        <p:spPr>
          <a:xfrm>
            <a:off x="5786315" y="1447800"/>
            <a:ext cx="2005528" cy="1488522"/>
          </a:xfrm>
          <a:prstGeom prst="rect">
            <a:avLst/>
          </a:prstGeom>
        </p:spPr>
      </p:pic>
      <p:pic>
        <p:nvPicPr>
          <p:cNvPr id="7" name="Afbeelding 6">
            <a:extLst>
              <a:ext uri="{FF2B5EF4-FFF2-40B4-BE49-F238E27FC236}">
                <a16:creationId xmlns:a16="http://schemas.microsoft.com/office/drawing/2014/main" id="{41F67730-F42C-4FD2-9104-AF0F8952AC1A}"/>
              </a:ext>
            </a:extLst>
          </p:cNvPr>
          <p:cNvPicPr>
            <a:picLocks noChangeAspect="1"/>
          </p:cNvPicPr>
          <p:nvPr/>
        </p:nvPicPr>
        <p:blipFill>
          <a:blip r:embed="rId3"/>
          <a:stretch>
            <a:fillRect/>
          </a:stretch>
        </p:blipFill>
        <p:spPr>
          <a:xfrm>
            <a:off x="5786315" y="3295610"/>
            <a:ext cx="1979997" cy="1671637"/>
          </a:xfrm>
          <a:prstGeom prst="rect">
            <a:avLst/>
          </a:prstGeom>
        </p:spPr>
      </p:pic>
      <p:pic>
        <p:nvPicPr>
          <p:cNvPr id="9" name="Afbeelding 8">
            <a:extLst>
              <a:ext uri="{FF2B5EF4-FFF2-40B4-BE49-F238E27FC236}">
                <a16:creationId xmlns:a16="http://schemas.microsoft.com/office/drawing/2014/main" id="{0799FB45-F99F-4F87-8761-EE2C9E7D7A04}"/>
              </a:ext>
            </a:extLst>
          </p:cNvPr>
          <p:cNvPicPr>
            <a:picLocks noChangeAspect="1"/>
          </p:cNvPicPr>
          <p:nvPr/>
        </p:nvPicPr>
        <p:blipFill>
          <a:blip r:embed="rId4"/>
          <a:stretch>
            <a:fillRect/>
          </a:stretch>
        </p:blipFill>
        <p:spPr>
          <a:xfrm>
            <a:off x="8153400" y="4584147"/>
            <a:ext cx="1790700" cy="2076450"/>
          </a:xfrm>
          <a:prstGeom prst="rect">
            <a:avLst/>
          </a:prstGeom>
        </p:spPr>
      </p:pic>
      <p:sp>
        <p:nvSpPr>
          <p:cNvPr id="10" name="Tekstvak 9">
            <a:extLst>
              <a:ext uri="{FF2B5EF4-FFF2-40B4-BE49-F238E27FC236}">
                <a16:creationId xmlns:a16="http://schemas.microsoft.com/office/drawing/2014/main" id="{B67BA4B1-0D24-4DB0-BA04-DFC8AE40767A}"/>
              </a:ext>
            </a:extLst>
          </p:cNvPr>
          <p:cNvSpPr txBox="1"/>
          <p:nvPr/>
        </p:nvSpPr>
        <p:spPr>
          <a:xfrm>
            <a:off x="665161" y="2276475"/>
            <a:ext cx="4524375" cy="923330"/>
          </a:xfrm>
          <a:prstGeom prst="rect">
            <a:avLst/>
          </a:prstGeom>
          <a:noFill/>
        </p:spPr>
        <p:txBody>
          <a:bodyPr wrap="square" rtlCol="0">
            <a:spAutoFit/>
          </a:bodyPr>
          <a:lstStyle/>
          <a:p>
            <a:r>
              <a:rPr lang="en-US" dirty="0"/>
              <a:t>Laat </a:t>
            </a:r>
            <a:r>
              <a:rPr lang="en-US" dirty="0" err="1"/>
              <a:t>stroom</a:t>
            </a:r>
            <a:r>
              <a:rPr lang="en-US" dirty="0"/>
              <a:t> </a:t>
            </a:r>
            <a:r>
              <a:rPr lang="en-US" dirty="0" err="1"/>
              <a:t>enkel</a:t>
            </a:r>
            <a:r>
              <a:rPr lang="en-US" dirty="0"/>
              <a:t> door in de </a:t>
            </a:r>
            <a:r>
              <a:rPr lang="en-US" dirty="0" err="1"/>
              <a:t>richting</a:t>
            </a:r>
            <a:r>
              <a:rPr lang="en-US" dirty="0"/>
              <a:t> van de </a:t>
            </a:r>
            <a:r>
              <a:rPr lang="en-US" dirty="0" err="1"/>
              <a:t>pijl</a:t>
            </a:r>
            <a:r>
              <a:rPr lang="en-US" dirty="0"/>
              <a:t>. We </a:t>
            </a:r>
            <a:r>
              <a:rPr lang="en-US" dirty="0" err="1"/>
              <a:t>gebruiken</a:t>
            </a:r>
            <a:r>
              <a:rPr lang="en-US" dirty="0"/>
              <a:t> </a:t>
            </a:r>
            <a:r>
              <a:rPr lang="en-US" dirty="0" err="1"/>
              <a:t>dit</a:t>
            </a:r>
            <a:r>
              <a:rPr lang="en-US" dirty="0"/>
              <a:t> </a:t>
            </a:r>
            <a:r>
              <a:rPr lang="en-US" dirty="0" err="1"/>
              <a:t>enkel</a:t>
            </a:r>
            <a:r>
              <a:rPr lang="en-US" dirty="0"/>
              <a:t> om </a:t>
            </a:r>
            <a:r>
              <a:rPr lang="en-US" dirty="0" err="1"/>
              <a:t>inductiespanningen</a:t>
            </a:r>
            <a:r>
              <a:rPr lang="en-US" dirty="0"/>
              <a:t> op </a:t>
            </a:r>
            <a:r>
              <a:rPr lang="en-US" dirty="0" err="1"/>
              <a:t>te</a:t>
            </a:r>
            <a:r>
              <a:rPr lang="en-US" dirty="0"/>
              <a:t> </a:t>
            </a:r>
            <a:r>
              <a:rPr lang="en-US" dirty="0" err="1"/>
              <a:t>vangen</a:t>
            </a:r>
            <a:endParaRPr lang="en-US" dirty="0"/>
          </a:p>
        </p:txBody>
      </p:sp>
      <p:sp>
        <p:nvSpPr>
          <p:cNvPr id="11" name="Tekstvak 10">
            <a:extLst>
              <a:ext uri="{FF2B5EF4-FFF2-40B4-BE49-F238E27FC236}">
                <a16:creationId xmlns:a16="http://schemas.microsoft.com/office/drawing/2014/main" id="{D6696A0C-BCC1-4E22-A23B-9B745CE7A684}"/>
              </a:ext>
            </a:extLst>
          </p:cNvPr>
          <p:cNvSpPr txBox="1"/>
          <p:nvPr/>
        </p:nvSpPr>
        <p:spPr>
          <a:xfrm>
            <a:off x="750886" y="5737267"/>
            <a:ext cx="6383339" cy="923330"/>
          </a:xfrm>
          <a:prstGeom prst="rect">
            <a:avLst/>
          </a:prstGeom>
          <a:noFill/>
        </p:spPr>
        <p:txBody>
          <a:bodyPr wrap="square" rtlCol="0">
            <a:spAutoFit/>
          </a:bodyPr>
          <a:lstStyle/>
          <a:p>
            <a:r>
              <a:rPr lang="en-US" dirty="0" err="1"/>
              <a:t>Wij</a:t>
            </a:r>
            <a:r>
              <a:rPr lang="en-US" dirty="0"/>
              <a:t> </a:t>
            </a:r>
            <a:r>
              <a:rPr lang="en-US" dirty="0" err="1"/>
              <a:t>gebruiken</a:t>
            </a:r>
            <a:r>
              <a:rPr lang="en-US" dirty="0"/>
              <a:t> hem </a:t>
            </a:r>
            <a:r>
              <a:rPr lang="en-US" dirty="0" err="1"/>
              <a:t>enkele</a:t>
            </a:r>
            <a:r>
              <a:rPr lang="en-US" dirty="0"/>
              <a:t> </a:t>
            </a:r>
            <a:r>
              <a:rPr lang="en-US" dirty="0" err="1"/>
              <a:t>als</a:t>
            </a:r>
            <a:r>
              <a:rPr lang="en-US" dirty="0"/>
              <a:t> </a:t>
            </a:r>
            <a:r>
              <a:rPr lang="en-US" dirty="0" err="1"/>
              <a:t>schakelaar</a:t>
            </a:r>
            <a:r>
              <a:rPr lang="en-US" dirty="0"/>
              <a:t>, je </a:t>
            </a:r>
            <a:r>
              <a:rPr lang="en-US" dirty="0" err="1"/>
              <a:t>kan</a:t>
            </a:r>
            <a:r>
              <a:rPr lang="en-US" dirty="0"/>
              <a:t> met </a:t>
            </a:r>
            <a:r>
              <a:rPr lang="en-US" dirty="0" err="1"/>
              <a:t>een</a:t>
            </a:r>
            <a:r>
              <a:rPr lang="en-US" dirty="0"/>
              <a:t> </a:t>
            </a:r>
            <a:r>
              <a:rPr lang="en-US" dirty="0" err="1"/>
              <a:t>kleine</a:t>
            </a:r>
            <a:r>
              <a:rPr lang="en-US" dirty="0"/>
              <a:t> </a:t>
            </a:r>
            <a:r>
              <a:rPr lang="en-US" dirty="0" err="1"/>
              <a:t>stroom</a:t>
            </a:r>
            <a:r>
              <a:rPr lang="en-US" dirty="0"/>
              <a:t> </a:t>
            </a:r>
            <a:r>
              <a:rPr lang="en-US" dirty="0" err="1"/>
              <a:t>aan</a:t>
            </a:r>
            <a:r>
              <a:rPr lang="en-US" dirty="0"/>
              <a:t> de basis </a:t>
            </a:r>
            <a:r>
              <a:rPr lang="en-US" dirty="0" err="1"/>
              <a:t>een</a:t>
            </a:r>
            <a:r>
              <a:rPr lang="en-US" dirty="0"/>
              <a:t> </a:t>
            </a:r>
            <a:r>
              <a:rPr lang="en-US" dirty="0" err="1"/>
              <a:t>grotere</a:t>
            </a:r>
            <a:r>
              <a:rPr lang="en-US" dirty="0"/>
              <a:t> </a:t>
            </a:r>
            <a:r>
              <a:rPr lang="en-US" dirty="0" err="1"/>
              <a:t>stroom</a:t>
            </a:r>
            <a:r>
              <a:rPr lang="en-US" dirty="0"/>
              <a:t> </a:t>
            </a:r>
            <a:r>
              <a:rPr lang="en-US" dirty="0" err="1"/>
              <a:t>tussen</a:t>
            </a:r>
            <a:r>
              <a:rPr lang="en-US" dirty="0"/>
              <a:t> emitter en collector </a:t>
            </a:r>
            <a:r>
              <a:rPr lang="en-US" dirty="0" err="1"/>
              <a:t>aan</a:t>
            </a:r>
            <a:r>
              <a:rPr lang="en-US" dirty="0"/>
              <a:t>/</a:t>
            </a:r>
            <a:r>
              <a:rPr lang="en-US" dirty="0" err="1"/>
              <a:t>uit</a:t>
            </a:r>
            <a:r>
              <a:rPr lang="en-US" dirty="0"/>
              <a:t> </a:t>
            </a:r>
            <a:r>
              <a:rPr lang="en-US" dirty="0" err="1"/>
              <a:t>sturen</a:t>
            </a:r>
            <a:r>
              <a:rPr lang="en-US" dirty="0"/>
              <a:t>.</a:t>
            </a:r>
          </a:p>
        </p:txBody>
      </p:sp>
    </p:spTree>
    <p:extLst>
      <p:ext uri="{BB962C8B-B14F-4D97-AF65-F5344CB8AC3E}">
        <p14:creationId xmlns:p14="http://schemas.microsoft.com/office/powerpoint/2010/main" val="296045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27E569-1FB9-41FB-9156-CA2580D49CBE}"/>
              </a:ext>
            </a:extLst>
          </p:cNvPr>
          <p:cNvSpPr>
            <a:spLocks noGrp="1"/>
          </p:cNvSpPr>
          <p:nvPr>
            <p:ph type="title"/>
          </p:nvPr>
        </p:nvSpPr>
        <p:spPr/>
        <p:txBody>
          <a:bodyPr/>
          <a:lstStyle/>
          <a:p>
            <a:r>
              <a:rPr lang="en-US" dirty="0"/>
              <a:t>ELO </a:t>
            </a:r>
            <a:r>
              <a:rPr lang="en-US" sz="2000" dirty="0"/>
              <a:t>Online </a:t>
            </a:r>
            <a:r>
              <a:rPr lang="en-US" sz="2000" dirty="0" err="1"/>
              <a:t>elektronisch</a:t>
            </a:r>
            <a:r>
              <a:rPr lang="en-US" sz="2000" dirty="0"/>
              <a:t> </a:t>
            </a:r>
            <a:r>
              <a:rPr lang="en-US" sz="2000" dirty="0" err="1"/>
              <a:t>leerplatform</a:t>
            </a:r>
            <a:br>
              <a:rPr lang="en-US" sz="2000" dirty="0"/>
            </a:br>
            <a:r>
              <a:rPr lang="en-US" sz="1050" dirty="0">
                <a:hlinkClick r:id="rId2"/>
              </a:rPr>
              <a:t>https://elo.cvofocus.be/</a:t>
            </a:r>
            <a:r>
              <a:rPr lang="en-US" sz="1050" dirty="0"/>
              <a:t> </a:t>
            </a:r>
            <a:r>
              <a:rPr lang="en-US" sz="1050" dirty="0" err="1"/>
              <a:t>Inloggen</a:t>
            </a:r>
            <a:r>
              <a:rPr lang="en-US" sz="1050" dirty="0"/>
              <a:t> met je username en </a:t>
            </a:r>
            <a:r>
              <a:rPr lang="en-US" sz="1050" dirty="0" err="1"/>
              <a:t>paswoord</a:t>
            </a:r>
            <a:r>
              <a:rPr lang="en-US" sz="1050" dirty="0"/>
              <a:t>!</a:t>
            </a:r>
            <a:br>
              <a:rPr lang="en-US" sz="1050" dirty="0"/>
            </a:br>
            <a:endParaRPr lang="en-US" sz="2000" dirty="0"/>
          </a:p>
        </p:txBody>
      </p:sp>
      <p:pic>
        <p:nvPicPr>
          <p:cNvPr id="5" name="Afbeelding 4">
            <a:extLst>
              <a:ext uri="{FF2B5EF4-FFF2-40B4-BE49-F238E27FC236}">
                <a16:creationId xmlns:a16="http://schemas.microsoft.com/office/drawing/2014/main" id="{598683E6-6656-4778-9CA7-1E0BABC11372}"/>
              </a:ext>
            </a:extLst>
          </p:cNvPr>
          <p:cNvPicPr>
            <a:picLocks noChangeAspect="1"/>
          </p:cNvPicPr>
          <p:nvPr/>
        </p:nvPicPr>
        <p:blipFill>
          <a:blip r:embed="rId3"/>
          <a:stretch>
            <a:fillRect/>
          </a:stretch>
        </p:blipFill>
        <p:spPr>
          <a:xfrm>
            <a:off x="723025" y="1558255"/>
            <a:ext cx="8949481" cy="5006022"/>
          </a:xfrm>
          <a:prstGeom prst="rect">
            <a:avLst/>
          </a:prstGeom>
        </p:spPr>
      </p:pic>
    </p:spTree>
    <p:extLst>
      <p:ext uri="{BB962C8B-B14F-4D97-AF65-F5344CB8AC3E}">
        <p14:creationId xmlns:p14="http://schemas.microsoft.com/office/powerpoint/2010/main" val="148567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5E8E8-D310-4260-A413-1AC469182DF6}"/>
              </a:ext>
            </a:extLst>
          </p:cNvPr>
          <p:cNvSpPr>
            <a:spLocks noGrp="1"/>
          </p:cNvSpPr>
          <p:nvPr>
            <p:ph type="title"/>
          </p:nvPr>
        </p:nvSpPr>
        <p:spPr>
          <a:xfrm>
            <a:off x="528665" y="75213"/>
            <a:ext cx="9404723" cy="1400530"/>
          </a:xfrm>
        </p:spPr>
        <p:txBody>
          <a:bodyPr/>
          <a:lstStyle/>
          <a:p>
            <a:r>
              <a:rPr lang="en-US" sz="2000" dirty="0" err="1">
                <a:latin typeface="Arial Black" panose="020B0A04020102020204" pitchFamily="34" charset="0"/>
              </a:rPr>
              <a:t>Opzoeken</a:t>
            </a:r>
            <a:br>
              <a:rPr lang="en-US" sz="2000" dirty="0"/>
            </a:br>
            <a:r>
              <a:rPr lang="en-US" sz="2000" dirty="0" err="1"/>
              <a:t>Youtube</a:t>
            </a:r>
            <a:br>
              <a:rPr lang="en-US" sz="2000" dirty="0"/>
            </a:br>
            <a:r>
              <a:rPr lang="en-US" sz="2000" dirty="0"/>
              <a:t>Google</a:t>
            </a:r>
            <a:br>
              <a:rPr lang="en-US" sz="2000" dirty="0"/>
            </a:br>
            <a:r>
              <a:rPr lang="en-US" sz="2000" dirty="0"/>
              <a:t>W3schools  </a:t>
            </a:r>
            <a:br>
              <a:rPr lang="en-US" sz="2000" dirty="0"/>
            </a:br>
            <a:br>
              <a:rPr lang="en-US" sz="2000" dirty="0"/>
            </a:br>
            <a:r>
              <a:rPr lang="en-US" sz="2000" dirty="0" err="1">
                <a:latin typeface="Arial Black" panose="020B0A04020102020204" pitchFamily="34" charset="0"/>
              </a:rPr>
              <a:t>Raad</a:t>
            </a:r>
            <a:r>
              <a:rPr lang="en-US" sz="2000" dirty="0">
                <a:latin typeface="Arial Black" panose="020B0A04020102020204" pitchFamily="34" charset="0"/>
              </a:rPr>
              <a:t> </a:t>
            </a:r>
            <a:r>
              <a:rPr lang="en-US" sz="2000" dirty="0" err="1">
                <a:latin typeface="Arial Black" panose="020B0A04020102020204" pitchFamily="34" charset="0"/>
              </a:rPr>
              <a:t>vragen</a:t>
            </a:r>
            <a:br>
              <a:rPr lang="en-US" sz="2000" dirty="0"/>
            </a:br>
            <a:r>
              <a:rPr lang="en-US" sz="2000" dirty="0"/>
              <a:t>Forum</a:t>
            </a:r>
            <a:br>
              <a:rPr lang="en-US" sz="2000" dirty="0"/>
            </a:br>
            <a:br>
              <a:rPr lang="en-US" sz="2000" dirty="0"/>
            </a:br>
            <a:r>
              <a:rPr lang="en-US" sz="2000" dirty="0" err="1"/>
              <a:t>Oefenen</a:t>
            </a:r>
            <a:r>
              <a:rPr lang="en-US" sz="2000" dirty="0"/>
              <a:t>, </a:t>
            </a:r>
            <a:r>
              <a:rPr lang="en-US" sz="2000" dirty="0" err="1"/>
              <a:t>oefenen</a:t>
            </a:r>
            <a:r>
              <a:rPr lang="en-US" sz="2000" dirty="0"/>
              <a:t>…..!!!  </a:t>
            </a:r>
            <a:r>
              <a:rPr lang="en-US" sz="2000" dirty="0" err="1"/>
              <a:t>Enkele</a:t>
            </a:r>
            <a:r>
              <a:rPr lang="en-US" sz="2000" dirty="0"/>
              <a:t> </a:t>
            </a:r>
            <a:r>
              <a:rPr lang="en-US" sz="2000" dirty="0" err="1"/>
              <a:t>uren</a:t>
            </a:r>
            <a:r>
              <a:rPr lang="en-US" sz="2000" dirty="0"/>
              <a:t> per week, </a:t>
            </a:r>
            <a:r>
              <a:rPr lang="en-US" sz="2000" dirty="0" err="1"/>
              <a:t>zeker</a:t>
            </a:r>
            <a:r>
              <a:rPr lang="en-US" sz="2000" dirty="0"/>
              <a:t> </a:t>
            </a:r>
            <a:r>
              <a:rPr lang="en-US" sz="2000" dirty="0" err="1"/>
              <a:t>indien</a:t>
            </a:r>
            <a:r>
              <a:rPr lang="en-US" sz="2000" dirty="0"/>
              <a:t> </a:t>
            </a:r>
            <a:r>
              <a:rPr lang="en-US" sz="2000" dirty="0" err="1"/>
              <a:t>dit</a:t>
            </a:r>
            <a:r>
              <a:rPr lang="en-US" sz="2000" dirty="0"/>
              <a:t> </a:t>
            </a:r>
            <a:r>
              <a:rPr lang="en-US" sz="2000" dirty="0" err="1"/>
              <a:t>nieuw</a:t>
            </a:r>
            <a:r>
              <a:rPr lang="en-US" sz="2000" dirty="0"/>
              <a:t> is </a:t>
            </a:r>
            <a:r>
              <a:rPr lang="en-US" sz="2000" dirty="0" err="1"/>
              <a:t>voor</a:t>
            </a:r>
            <a:r>
              <a:rPr lang="en-US" sz="2000" dirty="0"/>
              <a:t> </a:t>
            </a:r>
            <a:r>
              <a:rPr lang="en-US" sz="2000" dirty="0" err="1"/>
              <a:t>jou</a:t>
            </a:r>
            <a:r>
              <a:rPr lang="en-US" sz="2000" dirty="0"/>
              <a:t>!</a:t>
            </a:r>
            <a:br>
              <a:rPr lang="en-US" sz="2000" dirty="0"/>
            </a:br>
            <a:br>
              <a:rPr lang="en-US" sz="2000" dirty="0"/>
            </a:br>
            <a:r>
              <a:rPr lang="en-US" sz="2000" dirty="0" err="1"/>
              <a:t>Vergelijk</a:t>
            </a:r>
            <a:r>
              <a:rPr lang="en-US" sz="2000" dirty="0"/>
              <a:t> de cursus met </a:t>
            </a:r>
            <a:r>
              <a:rPr lang="en-US" sz="2000" dirty="0" err="1"/>
              <a:t>een</a:t>
            </a:r>
            <a:r>
              <a:rPr lang="en-US" sz="2000" dirty="0"/>
              <a:t> </a:t>
            </a:r>
            <a:r>
              <a:rPr lang="en-US" sz="2000" dirty="0" err="1"/>
              <a:t>uitdagende</a:t>
            </a:r>
            <a:r>
              <a:rPr lang="en-US" sz="2000" dirty="0"/>
              <a:t> </a:t>
            </a:r>
            <a:r>
              <a:rPr lang="en-US" sz="2000" dirty="0" err="1"/>
              <a:t>klim</a:t>
            </a:r>
            <a:r>
              <a:rPr lang="en-US" sz="2000" dirty="0"/>
              <a:t> </a:t>
            </a:r>
            <a:r>
              <a:rPr lang="en-US" sz="2000" dirty="0" err="1"/>
              <a:t>naar</a:t>
            </a:r>
            <a:r>
              <a:rPr lang="en-US" sz="2000" dirty="0"/>
              <a:t> de top van </a:t>
            </a:r>
            <a:r>
              <a:rPr lang="en-US" sz="2000" dirty="0" err="1"/>
              <a:t>een</a:t>
            </a:r>
            <a:r>
              <a:rPr lang="en-US" sz="2000" dirty="0"/>
              <a:t> </a:t>
            </a:r>
            <a:r>
              <a:rPr lang="en-US" sz="2000" dirty="0" err="1"/>
              <a:t>hoge</a:t>
            </a:r>
            <a:r>
              <a:rPr lang="en-US" sz="2000" dirty="0"/>
              <a:t> berg (op je </a:t>
            </a:r>
            <a:r>
              <a:rPr lang="en-US" sz="2000" dirty="0" err="1"/>
              <a:t>oude</a:t>
            </a:r>
            <a:r>
              <a:rPr lang="en-US" sz="2000" dirty="0"/>
              <a:t> </a:t>
            </a:r>
            <a:r>
              <a:rPr lang="en-US" sz="2000" dirty="0" err="1"/>
              <a:t>dag</a:t>
            </a:r>
            <a:r>
              <a:rPr lang="en-US" sz="2000" dirty="0"/>
              <a:t>)… </a:t>
            </a:r>
            <a:r>
              <a:rPr lang="en-US" sz="2000" dirty="0" err="1"/>
              <a:t>maak</a:t>
            </a:r>
            <a:r>
              <a:rPr lang="en-US" sz="2000" dirty="0"/>
              <a:t> </a:t>
            </a:r>
            <a:r>
              <a:rPr lang="en-US" sz="2000" dirty="0" err="1"/>
              <a:t>een</a:t>
            </a:r>
            <a:r>
              <a:rPr lang="en-US" sz="2000" dirty="0"/>
              <a:t> plan, </a:t>
            </a:r>
            <a:r>
              <a:rPr lang="en-US" sz="2000" dirty="0" err="1"/>
              <a:t>zet</a:t>
            </a:r>
            <a:r>
              <a:rPr lang="en-US" sz="2000" dirty="0"/>
              <a:t> </a:t>
            </a:r>
            <a:r>
              <a:rPr lang="en-US" sz="2000" dirty="0" err="1"/>
              <a:t>kleine</a:t>
            </a:r>
            <a:r>
              <a:rPr lang="en-US" sz="2000" dirty="0"/>
              <a:t> </a:t>
            </a:r>
            <a:r>
              <a:rPr lang="en-US" sz="2000" dirty="0" err="1"/>
              <a:t>stapjes</a:t>
            </a:r>
            <a:r>
              <a:rPr lang="en-US" sz="2000" dirty="0"/>
              <a:t>, train </a:t>
            </a:r>
            <a:r>
              <a:rPr lang="en-US" sz="2000" dirty="0" err="1"/>
              <a:t>regelmatig</a:t>
            </a:r>
            <a:r>
              <a:rPr lang="en-US" sz="2000" dirty="0"/>
              <a:t>, </a:t>
            </a:r>
            <a:r>
              <a:rPr lang="en-US" sz="2000" dirty="0" err="1"/>
              <a:t>aanvaard</a:t>
            </a:r>
            <a:r>
              <a:rPr lang="en-US" sz="2000" dirty="0"/>
              <a:t> </a:t>
            </a:r>
            <a:r>
              <a:rPr lang="en-US" sz="2000" dirty="0" err="1"/>
              <a:t>dat</a:t>
            </a:r>
            <a:r>
              <a:rPr lang="en-US" sz="2000" dirty="0"/>
              <a:t> </a:t>
            </a:r>
            <a:r>
              <a:rPr lang="en-US" sz="2000" dirty="0" err="1"/>
              <a:t>jonge</a:t>
            </a:r>
            <a:r>
              <a:rPr lang="en-US" sz="2000" dirty="0"/>
              <a:t> </a:t>
            </a:r>
            <a:r>
              <a:rPr lang="en-US" sz="2000" dirty="0" err="1"/>
              <a:t>mensen</a:t>
            </a:r>
            <a:r>
              <a:rPr lang="en-US" sz="2000" dirty="0"/>
              <a:t> </a:t>
            </a:r>
            <a:r>
              <a:rPr lang="en-US" sz="2000" dirty="0" err="1"/>
              <a:t>sneller</a:t>
            </a:r>
            <a:r>
              <a:rPr lang="en-US" sz="2000" dirty="0"/>
              <a:t> </a:t>
            </a:r>
            <a:r>
              <a:rPr lang="en-US" sz="2000" dirty="0" err="1"/>
              <a:t>zijn</a:t>
            </a:r>
            <a:r>
              <a:rPr lang="en-US" sz="2000" dirty="0"/>
              <a:t> dan de </a:t>
            </a:r>
            <a:r>
              <a:rPr lang="en-US" sz="2000" dirty="0" err="1"/>
              <a:t>oudere</a:t>
            </a:r>
            <a:r>
              <a:rPr lang="en-US" sz="2000" dirty="0"/>
              <a:t>, </a:t>
            </a:r>
            <a:r>
              <a:rPr lang="en-US" sz="2000" dirty="0" err="1"/>
              <a:t>laat</a:t>
            </a:r>
            <a:r>
              <a:rPr lang="en-US" sz="2000" dirty="0"/>
              <a:t> </a:t>
            </a:r>
            <a:r>
              <a:rPr lang="en-US" sz="2000" dirty="0" err="1"/>
              <a:t>ons</a:t>
            </a:r>
            <a:r>
              <a:rPr lang="en-US" sz="2000" dirty="0"/>
              <a:t> de </a:t>
            </a:r>
            <a:r>
              <a:rPr lang="en-US" sz="2000" dirty="0" err="1"/>
              <a:t>beginnende</a:t>
            </a:r>
            <a:r>
              <a:rPr lang="en-US" sz="2000" dirty="0"/>
              <a:t> en </a:t>
            </a:r>
            <a:r>
              <a:rPr lang="en-US" sz="2000" dirty="0" err="1"/>
              <a:t>oudere</a:t>
            </a:r>
            <a:r>
              <a:rPr lang="en-US" sz="2000" dirty="0"/>
              <a:t> </a:t>
            </a:r>
            <a:r>
              <a:rPr lang="en-US" sz="2000" dirty="0" err="1"/>
              <a:t>klimmers</a:t>
            </a:r>
            <a:r>
              <a:rPr lang="en-US" sz="2000" dirty="0"/>
              <a:t> zo </a:t>
            </a:r>
            <a:r>
              <a:rPr lang="en-US" sz="2000" dirty="0" err="1"/>
              <a:t>goed</a:t>
            </a:r>
            <a:r>
              <a:rPr lang="en-US" sz="2000" dirty="0"/>
              <a:t> </a:t>
            </a:r>
            <a:r>
              <a:rPr lang="en-US" sz="2000" dirty="0" err="1"/>
              <a:t>mogelijk</a:t>
            </a:r>
            <a:r>
              <a:rPr lang="en-US" sz="2000" dirty="0"/>
              <a:t> </a:t>
            </a:r>
            <a:r>
              <a:rPr lang="en-US" sz="2000" dirty="0" err="1"/>
              <a:t>helpen</a:t>
            </a:r>
            <a:r>
              <a:rPr lang="en-US" sz="2000" dirty="0"/>
              <a:t>!</a:t>
            </a:r>
            <a:br>
              <a:rPr lang="en-US" sz="2000" dirty="0"/>
            </a:br>
            <a:br>
              <a:rPr lang="en-US" sz="2000" dirty="0"/>
            </a:br>
            <a:r>
              <a:rPr lang="en-US" sz="2000" dirty="0" err="1"/>
              <a:t>Ik</a:t>
            </a:r>
            <a:r>
              <a:rPr lang="en-US" sz="2000" dirty="0"/>
              <a:t> wens je </a:t>
            </a:r>
            <a:r>
              <a:rPr lang="en-US" sz="2000" dirty="0" err="1"/>
              <a:t>zeer</a:t>
            </a:r>
            <a:r>
              <a:rPr lang="en-US" sz="2000" dirty="0"/>
              <a:t> </a:t>
            </a:r>
            <a:r>
              <a:rPr lang="en-US" sz="2000" dirty="0" err="1"/>
              <a:t>veel</a:t>
            </a:r>
            <a:r>
              <a:rPr lang="en-US" sz="2000" dirty="0"/>
              <a:t> </a:t>
            </a:r>
            <a:r>
              <a:rPr lang="en-US" sz="2000" dirty="0" err="1"/>
              <a:t>plezier</a:t>
            </a:r>
            <a:r>
              <a:rPr lang="en-US" sz="2000" dirty="0"/>
              <a:t> en success met </a:t>
            </a:r>
            <a:r>
              <a:rPr lang="en-US" sz="2000" dirty="0" err="1"/>
              <a:t>deze</a:t>
            </a:r>
            <a:r>
              <a:rPr lang="en-US" sz="2000" dirty="0"/>
              <a:t> cursus.</a:t>
            </a:r>
            <a:br>
              <a:rPr lang="en-US" sz="2000" dirty="0"/>
            </a:br>
            <a:br>
              <a:rPr lang="en-US" sz="2000" dirty="0"/>
            </a:br>
            <a:r>
              <a:rPr lang="en-US" sz="2000" dirty="0"/>
              <a:t>Wim Verlinden   wim.verlinden@cvofocus.be</a:t>
            </a:r>
            <a:br>
              <a:rPr lang="en-US" sz="2000"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25139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96E826-9502-4D3C-A0B5-9998CDD338DD}"/>
              </a:ext>
            </a:extLst>
          </p:cNvPr>
          <p:cNvSpPr txBox="1"/>
          <p:nvPr/>
        </p:nvSpPr>
        <p:spPr>
          <a:xfrm>
            <a:off x="360725" y="284739"/>
            <a:ext cx="11232859" cy="830997"/>
          </a:xfrm>
          <a:prstGeom prst="rect">
            <a:avLst/>
          </a:prstGeom>
          <a:noFill/>
        </p:spPr>
        <p:txBody>
          <a:bodyPr wrap="square" rtlCol="0">
            <a:spAutoFit/>
          </a:bodyPr>
          <a:lstStyle/>
          <a:p>
            <a:r>
              <a:rPr lang="en-US" sz="2400" dirty="0" err="1"/>
              <a:t>Programmeren</a:t>
            </a:r>
            <a:r>
              <a:rPr lang="en-US" sz="2400" dirty="0"/>
              <a:t> in Python </a:t>
            </a:r>
          </a:p>
          <a:p>
            <a:r>
              <a:rPr lang="en-US" sz="1000" dirty="0"/>
              <a:t>https://www.tiobe.com/tiobe-index/ </a:t>
            </a:r>
            <a:r>
              <a:rPr lang="en-US" sz="2400" dirty="0"/>
              <a:t>	</a:t>
            </a:r>
          </a:p>
        </p:txBody>
      </p:sp>
      <p:sp>
        <p:nvSpPr>
          <p:cNvPr id="5" name="TextBox 4">
            <a:extLst>
              <a:ext uri="{FF2B5EF4-FFF2-40B4-BE49-F238E27FC236}">
                <a16:creationId xmlns:a16="http://schemas.microsoft.com/office/drawing/2014/main" id="{1A29156E-CD8F-46B7-9087-98565BB1D838}"/>
              </a:ext>
            </a:extLst>
          </p:cNvPr>
          <p:cNvSpPr txBox="1"/>
          <p:nvPr/>
        </p:nvSpPr>
        <p:spPr>
          <a:xfrm>
            <a:off x="830508" y="1115736"/>
            <a:ext cx="11165747" cy="5847755"/>
          </a:xfrm>
          <a:prstGeom prst="rect">
            <a:avLst/>
          </a:prstGeom>
          <a:noFill/>
        </p:spPr>
        <p:txBody>
          <a:bodyPr wrap="square" rtlCol="0">
            <a:spAutoFit/>
          </a:bodyPr>
          <a:lstStyle/>
          <a:p>
            <a:r>
              <a:rPr lang="en-US" sz="1600" dirty="0" err="1"/>
              <a:t>Waarom</a:t>
            </a:r>
            <a:r>
              <a:rPr lang="en-US" sz="1600" dirty="0"/>
              <a:t> is Python zo popular? ( top 3 en </a:t>
            </a:r>
            <a:r>
              <a:rPr lang="en-US" sz="1600" dirty="0" err="1"/>
              <a:t>populariteit</a:t>
            </a:r>
            <a:r>
              <a:rPr lang="en-US" sz="1600" dirty="0"/>
              <a:t> </a:t>
            </a:r>
            <a:r>
              <a:rPr lang="en-US" sz="1600" dirty="0" err="1"/>
              <a:t>neemt</a:t>
            </a:r>
            <a:r>
              <a:rPr lang="en-US" sz="1600" dirty="0"/>
              <a:t> toe )</a:t>
            </a:r>
          </a:p>
          <a:p>
            <a:endParaRPr lang="en-US" sz="1600" dirty="0"/>
          </a:p>
          <a:p>
            <a:r>
              <a:rPr lang="en-US" sz="1600" dirty="0"/>
              <a:t>Beginners 	&gt; </a:t>
            </a:r>
            <a:r>
              <a:rPr lang="en-US" sz="1600" dirty="0" err="1"/>
              <a:t>Eenvoudigere</a:t>
            </a:r>
            <a:r>
              <a:rPr lang="en-US" sz="1600" dirty="0"/>
              <a:t> </a:t>
            </a:r>
            <a:r>
              <a:rPr lang="en-US" sz="1600" dirty="0" err="1"/>
              <a:t>en</a:t>
            </a:r>
            <a:r>
              <a:rPr lang="en-US" sz="1600" dirty="0"/>
              <a:t> </a:t>
            </a:r>
            <a:r>
              <a:rPr lang="en-US" sz="1600" dirty="0" err="1"/>
              <a:t>kortere</a:t>
            </a:r>
            <a:r>
              <a:rPr lang="en-US" sz="1600" dirty="0"/>
              <a:t> </a:t>
            </a:r>
            <a:r>
              <a:rPr lang="en-US" sz="1600" dirty="0" err="1"/>
              <a:t>programma’s</a:t>
            </a:r>
            <a:r>
              <a:rPr lang="en-US" sz="1600" dirty="0"/>
              <a:t> om </a:t>
            </a:r>
            <a:r>
              <a:rPr lang="en-US" sz="1600" dirty="0" err="1"/>
              <a:t>dezelfde</a:t>
            </a:r>
            <a:r>
              <a:rPr lang="en-US" sz="1600" dirty="0"/>
              <a:t> </a:t>
            </a:r>
            <a:r>
              <a:rPr lang="en-US" sz="1600" dirty="0" err="1"/>
              <a:t>resultaten</a:t>
            </a:r>
            <a:r>
              <a:rPr lang="en-US" sz="1600" dirty="0"/>
              <a:t> </a:t>
            </a:r>
            <a:r>
              <a:rPr lang="en-US" sz="1600" dirty="0" err="1"/>
              <a:t>te</a:t>
            </a:r>
            <a:r>
              <a:rPr lang="en-US" sz="1600" dirty="0"/>
              <a:t> </a:t>
            </a:r>
            <a:r>
              <a:rPr lang="en-US" sz="1600" dirty="0" err="1"/>
              <a:t>bereiken</a:t>
            </a:r>
            <a:endParaRPr lang="en-US" sz="1600" dirty="0"/>
          </a:p>
          <a:p>
            <a:r>
              <a:rPr lang="en-US" sz="1600" dirty="0"/>
              <a:t>			&gt; Python </a:t>
            </a:r>
            <a:r>
              <a:rPr lang="en-US" sz="1600" dirty="0" err="1"/>
              <a:t>programma’s</a:t>
            </a:r>
            <a:r>
              <a:rPr lang="en-US" sz="1600" dirty="0"/>
              <a:t> </a:t>
            </a:r>
            <a:r>
              <a:rPr lang="en-US" sz="1600" dirty="0" err="1"/>
              <a:t>zijn</a:t>
            </a:r>
            <a:r>
              <a:rPr lang="en-US" sz="1600" dirty="0"/>
              <a:t> </a:t>
            </a:r>
            <a:r>
              <a:rPr lang="en-US" sz="1600" dirty="0" err="1"/>
              <a:t>goed</a:t>
            </a:r>
            <a:r>
              <a:rPr lang="en-US" sz="1600" dirty="0"/>
              <a:t> </a:t>
            </a:r>
            <a:r>
              <a:rPr lang="en-US" sz="1600" dirty="0" err="1"/>
              <a:t>leesbaar</a:t>
            </a:r>
            <a:endParaRPr lang="en-US" sz="1600" dirty="0"/>
          </a:p>
          <a:p>
            <a:endParaRPr lang="en-US" sz="1600" dirty="0"/>
          </a:p>
          <a:p>
            <a:r>
              <a:rPr lang="en-US" sz="1600" dirty="0" err="1"/>
              <a:t>Gevorderden</a:t>
            </a:r>
            <a:r>
              <a:rPr lang="en-US" sz="1600" dirty="0"/>
              <a:t> 	&gt; Python </a:t>
            </a:r>
            <a:r>
              <a:rPr lang="en-US" sz="1600" dirty="0" err="1"/>
              <a:t>zeer</a:t>
            </a:r>
            <a:r>
              <a:rPr lang="en-US" sz="1600" dirty="0"/>
              <a:t> </a:t>
            </a:r>
            <a:r>
              <a:rPr lang="en-US" sz="1600" dirty="0" err="1"/>
              <a:t>geschikt</a:t>
            </a:r>
            <a:r>
              <a:rPr lang="en-US" sz="1600" dirty="0"/>
              <a:t> om data </a:t>
            </a:r>
            <a:r>
              <a:rPr lang="en-US" sz="1600" dirty="0" err="1"/>
              <a:t>te</a:t>
            </a:r>
            <a:r>
              <a:rPr lang="en-US" sz="1600" dirty="0"/>
              <a:t> </a:t>
            </a:r>
            <a:r>
              <a:rPr lang="en-US" sz="1600" dirty="0" err="1"/>
              <a:t>verwerken</a:t>
            </a:r>
            <a:endParaRPr lang="en-US" sz="1600" dirty="0"/>
          </a:p>
          <a:p>
            <a:r>
              <a:rPr lang="en-US" sz="1600" dirty="0"/>
              <a:t>					&gt;&gt; Big Data door de Internet of Things</a:t>
            </a:r>
          </a:p>
          <a:p>
            <a:r>
              <a:rPr lang="en-US" sz="1600" dirty="0"/>
              <a:t>					&gt;&gt; Machine learning , </a:t>
            </a:r>
            <a:r>
              <a:rPr lang="en-US" sz="1600" dirty="0" err="1"/>
              <a:t>zoekalgoritmen</a:t>
            </a:r>
            <a:r>
              <a:rPr lang="en-US" sz="1600" dirty="0"/>
              <a:t>, </a:t>
            </a:r>
            <a:r>
              <a:rPr lang="en-US" sz="1600" dirty="0" err="1"/>
              <a:t>Arteficiele</a:t>
            </a:r>
            <a:r>
              <a:rPr lang="en-US" sz="1600" dirty="0"/>
              <a:t> </a:t>
            </a:r>
            <a:r>
              <a:rPr lang="en-US" sz="1600" dirty="0" err="1"/>
              <a:t>intellegentie</a:t>
            </a:r>
            <a:r>
              <a:rPr lang="en-US" sz="1600" dirty="0"/>
              <a:t> (AI)</a:t>
            </a:r>
          </a:p>
          <a:p>
            <a:endParaRPr lang="en-US" sz="1600" dirty="0"/>
          </a:p>
          <a:p>
            <a:r>
              <a:rPr lang="en-US" sz="1600" dirty="0"/>
              <a:t>				&gt; </a:t>
            </a:r>
            <a:r>
              <a:rPr lang="en-US" sz="1600" dirty="0" err="1"/>
              <a:t>Webdesign</a:t>
            </a:r>
            <a:endParaRPr lang="en-US" sz="1600" dirty="0"/>
          </a:p>
          <a:p>
            <a:r>
              <a:rPr lang="en-US" sz="1600" dirty="0"/>
              <a:t>					&gt;&gt; </a:t>
            </a:r>
            <a:r>
              <a:rPr lang="nl-BE" sz="1600" dirty="0"/>
              <a:t>Uitstekende bibliotheken en frameworks zoals Django en Flask 				</a:t>
            </a:r>
            <a:r>
              <a:rPr lang="nl-BE" sz="1600"/>
              <a:t>	</a:t>
            </a:r>
            <a:endParaRPr lang="nl-BE" sz="1600" dirty="0"/>
          </a:p>
          <a:p>
            <a:endParaRPr lang="nl-BE" sz="1600" dirty="0"/>
          </a:p>
          <a:p>
            <a:r>
              <a:rPr lang="nl-BE" sz="1600" dirty="0"/>
              <a:t>				&gt; Grote gemeenschap ( community ) , gebruikers die kennis delen</a:t>
            </a:r>
          </a:p>
          <a:p>
            <a:endParaRPr lang="nl-BE" sz="1600" dirty="0"/>
          </a:p>
          <a:p>
            <a:r>
              <a:rPr lang="nl-BE" sz="1600" dirty="0"/>
              <a:t>				&gt; Packages en modules vereenvoudigen je programmeer werk</a:t>
            </a:r>
          </a:p>
          <a:p>
            <a:endParaRPr lang="nl-BE" sz="1600" dirty="0"/>
          </a:p>
          <a:p>
            <a:r>
              <a:rPr lang="nl-BE" sz="1600" dirty="0"/>
              <a:t>				&gt; Python is multifunctioneel</a:t>
            </a:r>
          </a:p>
          <a:p>
            <a:endParaRPr lang="nl-BE" sz="1600" dirty="0"/>
          </a:p>
          <a:p>
            <a:r>
              <a:rPr lang="nl-BE" sz="1600" dirty="0"/>
              <a:t>				&gt; De groei van Python is in recente jaren fenomenaal en zal je helpen om sneller een baan te 					   vinden of je carrièregroei te versnellen.</a:t>
            </a:r>
          </a:p>
          <a:p>
            <a:endParaRPr lang="nl-BE" dirty="0"/>
          </a:p>
          <a:p>
            <a:r>
              <a:rPr lang="nl-BE" dirty="0"/>
              <a:t>				</a:t>
            </a:r>
          </a:p>
          <a:p>
            <a:endParaRPr lang="en-US" dirty="0"/>
          </a:p>
        </p:txBody>
      </p:sp>
    </p:spTree>
    <p:extLst>
      <p:ext uri="{BB962C8B-B14F-4D97-AF65-F5344CB8AC3E}">
        <p14:creationId xmlns:p14="http://schemas.microsoft.com/office/powerpoint/2010/main" val="408839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6DA892-AF98-49E6-9AF3-8BB1F224887F}"/>
              </a:ext>
            </a:extLst>
          </p:cNvPr>
          <p:cNvSpPr txBox="1"/>
          <p:nvPr/>
        </p:nvSpPr>
        <p:spPr>
          <a:xfrm>
            <a:off x="377503" y="377505"/>
            <a:ext cx="11232859" cy="461665"/>
          </a:xfrm>
          <a:prstGeom prst="rect">
            <a:avLst/>
          </a:prstGeom>
          <a:noFill/>
        </p:spPr>
        <p:txBody>
          <a:bodyPr wrap="square" rtlCol="0">
            <a:spAutoFit/>
          </a:bodyPr>
          <a:lstStyle/>
          <a:p>
            <a:r>
              <a:rPr lang="en-US" sz="2400" dirty="0"/>
              <a:t>Raspberry Pi		</a:t>
            </a:r>
          </a:p>
        </p:txBody>
      </p:sp>
      <p:sp>
        <p:nvSpPr>
          <p:cNvPr id="6" name="TextBox 5">
            <a:extLst>
              <a:ext uri="{FF2B5EF4-FFF2-40B4-BE49-F238E27FC236}">
                <a16:creationId xmlns:a16="http://schemas.microsoft.com/office/drawing/2014/main" id="{EE512C47-573B-4A76-AB34-711B70CE8551}"/>
              </a:ext>
            </a:extLst>
          </p:cNvPr>
          <p:cNvSpPr txBox="1"/>
          <p:nvPr/>
        </p:nvSpPr>
        <p:spPr>
          <a:xfrm>
            <a:off x="805343" y="1342239"/>
            <a:ext cx="9269835" cy="1477328"/>
          </a:xfrm>
          <a:prstGeom prst="rect">
            <a:avLst/>
          </a:prstGeom>
          <a:noFill/>
        </p:spPr>
        <p:txBody>
          <a:bodyPr wrap="square" rtlCol="0">
            <a:spAutoFit/>
          </a:bodyPr>
          <a:lstStyle/>
          <a:p>
            <a:r>
              <a:rPr lang="nl-BE" dirty="0"/>
              <a:t>De Raspberry Pi is een kleine single-board computer die door de Raspberry Pi Foundation in het Verenigd Koninkrijk is ontwikkeld om het lesgeven in elementaire informatica op scholen en in ontwikkelingslanden te bevorderen.  Het oorspronkelijke model werd veel populairder dan verwacht en verkocht buiten zijn doelmarkt voor toepassingen zoals robotica. </a:t>
            </a:r>
            <a:endParaRPr lang="en-US" dirty="0"/>
          </a:p>
        </p:txBody>
      </p:sp>
      <p:pic>
        <p:nvPicPr>
          <p:cNvPr id="8" name="Picture 7">
            <a:extLst>
              <a:ext uri="{FF2B5EF4-FFF2-40B4-BE49-F238E27FC236}">
                <a16:creationId xmlns:a16="http://schemas.microsoft.com/office/drawing/2014/main" id="{74BC5291-0C00-47B1-8030-78F564BDD497}"/>
              </a:ext>
            </a:extLst>
          </p:cNvPr>
          <p:cNvPicPr>
            <a:picLocks noChangeAspect="1"/>
          </p:cNvPicPr>
          <p:nvPr/>
        </p:nvPicPr>
        <p:blipFill>
          <a:blip r:embed="rId2"/>
          <a:stretch>
            <a:fillRect/>
          </a:stretch>
        </p:blipFill>
        <p:spPr>
          <a:xfrm>
            <a:off x="911079" y="3076749"/>
            <a:ext cx="4229100" cy="2952750"/>
          </a:xfrm>
          <a:prstGeom prst="rect">
            <a:avLst/>
          </a:prstGeom>
        </p:spPr>
      </p:pic>
      <p:sp>
        <p:nvSpPr>
          <p:cNvPr id="9" name="TextBox 8">
            <a:extLst>
              <a:ext uri="{FF2B5EF4-FFF2-40B4-BE49-F238E27FC236}">
                <a16:creationId xmlns:a16="http://schemas.microsoft.com/office/drawing/2014/main" id="{532107A3-BFD4-4CDA-A703-D9D808D9A799}"/>
              </a:ext>
            </a:extLst>
          </p:cNvPr>
          <p:cNvSpPr txBox="1"/>
          <p:nvPr/>
        </p:nvSpPr>
        <p:spPr>
          <a:xfrm>
            <a:off x="5780015" y="3076749"/>
            <a:ext cx="4966282"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Volwaardige</a:t>
            </a:r>
            <a:r>
              <a:rPr lang="en-US" dirty="0"/>
              <a:t> PC met Linux OS</a:t>
            </a:r>
          </a:p>
          <a:p>
            <a:pPr marL="285750" indent="-285750">
              <a:buFont typeface="Arial" panose="020B0604020202020204" pitchFamily="34" charset="0"/>
              <a:buChar char="•"/>
            </a:pPr>
            <a:r>
              <a:rPr lang="en-US" dirty="0" err="1"/>
              <a:t>Opslag</a:t>
            </a:r>
            <a:r>
              <a:rPr lang="en-US" dirty="0"/>
              <a:t> op </a:t>
            </a:r>
            <a:r>
              <a:rPr lang="en-US" dirty="0" err="1"/>
              <a:t>uSD</a:t>
            </a:r>
            <a:r>
              <a:rPr lang="en-US" dirty="0"/>
              <a:t> </a:t>
            </a:r>
            <a:r>
              <a:rPr lang="en-US" dirty="0" err="1"/>
              <a:t>kaart</a:t>
            </a:r>
            <a:endParaRPr lang="en-US" dirty="0"/>
          </a:p>
          <a:p>
            <a:pPr marL="285750" indent="-285750">
              <a:buFont typeface="Arial" panose="020B0604020202020204" pitchFamily="34" charset="0"/>
              <a:buChar char="•"/>
            </a:pPr>
            <a:r>
              <a:rPr lang="en-US" dirty="0"/>
              <a:t>HDMI output </a:t>
            </a:r>
            <a:r>
              <a:rPr lang="en-US" dirty="0" err="1"/>
              <a:t>voor</a:t>
            </a:r>
            <a:r>
              <a:rPr lang="en-US" dirty="0"/>
              <a:t> scherm</a:t>
            </a:r>
          </a:p>
          <a:p>
            <a:pPr marL="285750" indent="-285750">
              <a:buFont typeface="Arial" panose="020B0604020202020204" pitchFamily="34" charset="0"/>
              <a:buChar char="•"/>
            </a:pPr>
            <a:r>
              <a:rPr lang="en-US" dirty="0"/>
              <a:t>Audio in/out</a:t>
            </a:r>
          </a:p>
          <a:p>
            <a:pPr marL="285750" indent="-285750">
              <a:buFont typeface="Arial" panose="020B0604020202020204" pitchFamily="34" charset="0"/>
              <a:buChar char="•"/>
            </a:pPr>
            <a:r>
              <a:rPr lang="en-US" dirty="0"/>
              <a:t>Camera connector</a:t>
            </a:r>
          </a:p>
          <a:p>
            <a:pPr marL="285750" indent="-285750">
              <a:buFont typeface="Arial" panose="020B0604020202020204" pitchFamily="34" charset="0"/>
              <a:buChar char="•"/>
            </a:pPr>
            <a:r>
              <a:rPr lang="en-US" dirty="0"/>
              <a:t>USB </a:t>
            </a:r>
            <a:r>
              <a:rPr lang="en-US" dirty="0" err="1"/>
              <a:t>poorten</a:t>
            </a:r>
            <a:r>
              <a:rPr lang="en-US" dirty="0"/>
              <a:t> </a:t>
            </a:r>
            <a:r>
              <a:rPr lang="en-US" dirty="0" err="1"/>
              <a:t>oa</a:t>
            </a:r>
            <a:r>
              <a:rPr lang="en-US" dirty="0"/>
              <a:t> </a:t>
            </a:r>
            <a:r>
              <a:rPr lang="en-US" dirty="0" err="1"/>
              <a:t>voor</a:t>
            </a:r>
            <a:r>
              <a:rPr lang="en-US" dirty="0"/>
              <a:t> </a:t>
            </a:r>
            <a:r>
              <a:rPr lang="en-US" dirty="0" err="1"/>
              <a:t>muis</a:t>
            </a:r>
            <a:r>
              <a:rPr lang="en-US" dirty="0"/>
              <a:t>, </a:t>
            </a:r>
            <a:r>
              <a:rPr lang="en-US" dirty="0" err="1"/>
              <a:t>toetsenbord</a:t>
            </a:r>
            <a:endParaRPr lang="en-US" dirty="0"/>
          </a:p>
          <a:p>
            <a:pPr marL="285750" indent="-285750">
              <a:buFont typeface="Arial" panose="020B0604020202020204" pitchFamily="34" charset="0"/>
              <a:buChar char="•"/>
            </a:pPr>
            <a:r>
              <a:rPr lang="en-US" dirty="0"/>
              <a:t>LAN connector</a:t>
            </a:r>
          </a:p>
          <a:p>
            <a:pPr marL="285750" indent="-285750">
              <a:buFont typeface="Arial" panose="020B0604020202020204" pitchFamily="34" charset="0"/>
              <a:buChar char="•"/>
            </a:pPr>
            <a:r>
              <a:rPr lang="en-US" dirty="0" err="1"/>
              <a:t>WiFi</a:t>
            </a:r>
            <a:endParaRPr lang="en-US" dirty="0"/>
          </a:p>
          <a:p>
            <a:pPr marL="285750" indent="-285750">
              <a:buFont typeface="Arial" panose="020B0604020202020204" pitchFamily="34" charset="0"/>
              <a:buChar char="•"/>
            </a:pPr>
            <a:r>
              <a:rPr lang="en-US" dirty="0"/>
              <a:t>Bluetooth</a:t>
            </a:r>
          </a:p>
          <a:p>
            <a:pPr marL="285750" indent="-285750">
              <a:buFont typeface="Arial" panose="020B0604020202020204" pitchFamily="34" charset="0"/>
              <a:buChar char="•"/>
            </a:pPr>
            <a:r>
              <a:rPr lang="en-US" dirty="0"/>
              <a:t>In/Out 40 pins </a:t>
            </a:r>
            <a:r>
              <a:rPr lang="en-US" dirty="0" err="1"/>
              <a:t>poort</a:t>
            </a:r>
            <a:endParaRPr lang="en-US" dirty="0"/>
          </a:p>
          <a:p>
            <a:pPr marL="285750" indent="-285750">
              <a:buFont typeface="Arial" panose="020B0604020202020204" pitchFamily="34" charset="0"/>
              <a:buChar char="•"/>
            </a:pPr>
            <a:r>
              <a:rPr lang="en-US" dirty="0"/>
              <a:t>Lage </a:t>
            </a:r>
            <a:r>
              <a:rPr lang="en-US" dirty="0" err="1"/>
              <a:t>prijs</a:t>
            </a:r>
            <a:r>
              <a:rPr lang="en-US" dirty="0"/>
              <a:t>, 32 EUR </a:t>
            </a:r>
            <a:r>
              <a:rPr lang="en-US" dirty="0" err="1"/>
              <a:t>voor</a:t>
            </a:r>
            <a:r>
              <a:rPr lang="en-US" dirty="0"/>
              <a:t> Pi 3 Model B</a:t>
            </a:r>
          </a:p>
        </p:txBody>
      </p:sp>
    </p:spTree>
    <p:extLst>
      <p:ext uri="{BB962C8B-B14F-4D97-AF65-F5344CB8AC3E}">
        <p14:creationId xmlns:p14="http://schemas.microsoft.com/office/powerpoint/2010/main" val="26316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1BE151-257E-42BD-BDB2-A0F82E7D595B}"/>
              </a:ext>
            </a:extLst>
          </p:cNvPr>
          <p:cNvSpPr txBox="1"/>
          <p:nvPr/>
        </p:nvSpPr>
        <p:spPr>
          <a:xfrm>
            <a:off x="377503" y="377505"/>
            <a:ext cx="11232859" cy="646331"/>
          </a:xfrm>
          <a:prstGeom prst="rect">
            <a:avLst/>
          </a:prstGeom>
          <a:noFill/>
        </p:spPr>
        <p:txBody>
          <a:bodyPr wrap="square" rtlCol="0">
            <a:spAutoFit/>
          </a:bodyPr>
          <a:lstStyle/>
          <a:p>
            <a:r>
              <a:rPr lang="en-US" sz="2400" dirty="0"/>
              <a:t>Raspberry Pi	  models			</a:t>
            </a:r>
            <a:r>
              <a:rPr lang="en-US" sz="1200" dirty="0">
                <a:hlinkClick r:id="rId2"/>
              </a:rPr>
              <a:t>https://www.raspberrypi.org/products/</a:t>
            </a:r>
            <a:endParaRPr lang="en-US" sz="1200" dirty="0"/>
          </a:p>
          <a:p>
            <a:r>
              <a:rPr lang="en-US" sz="1200" dirty="0"/>
              <a:t>	</a:t>
            </a:r>
          </a:p>
        </p:txBody>
      </p:sp>
      <p:pic>
        <p:nvPicPr>
          <p:cNvPr id="7" name="Picture 6">
            <a:extLst>
              <a:ext uri="{FF2B5EF4-FFF2-40B4-BE49-F238E27FC236}">
                <a16:creationId xmlns:a16="http://schemas.microsoft.com/office/drawing/2014/main" id="{8FA6244F-0FDE-413B-B9FE-B84A65014D05}"/>
              </a:ext>
            </a:extLst>
          </p:cNvPr>
          <p:cNvPicPr>
            <a:picLocks noChangeAspect="1"/>
          </p:cNvPicPr>
          <p:nvPr/>
        </p:nvPicPr>
        <p:blipFill>
          <a:blip r:embed="rId3"/>
          <a:stretch>
            <a:fillRect/>
          </a:stretch>
        </p:blipFill>
        <p:spPr>
          <a:xfrm>
            <a:off x="494950" y="1164803"/>
            <a:ext cx="6308435" cy="5315692"/>
          </a:xfrm>
          <a:prstGeom prst="rect">
            <a:avLst/>
          </a:prstGeom>
        </p:spPr>
      </p:pic>
    </p:spTree>
    <p:extLst>
      <p:ext uri="{BB962C8B-B14F-4D97-AF65-F5344CB8AC3E}">
        <p14:creationId xmlns:p14="http://schemas.microsoft.com/office/powerpoint/2010/main" val="3902605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166692-8D28-43A9-9A88-4BDA019EA2DB}"/>
              </a:ext>
            </a:extLst>
          </p:cNvPr>
          <p:cNvSpPr txBox="1"/>
          <p:nvPr/>
        </p:nvSpPr>
        <p:spPr>
          <a:xfrm>
            <a:off x="731941" y="1333848"/>
            <a:ext cx="2936146" cy="4278094"/>
          </a:xfrm>
          <a:prstGeom prst="rect">
            <a:avLst/>
          </a:prstGeom>
          <a:noFill/>
        </p:spPr>
        <p:txBody>
          <a:bodyPr wrap="square" rtlCol="0">
            <a:spAutoFit/>
          </a:bodyPr>
          <a:lstStyle/>
          <a:p>
            <a:r>
              <a:rPr lang="it-IT" sz="1600" dirty="0"/>
              <a:t>Raspberry Pi 3 Model B</a:t>
            </a:r>
          </a:p>
          <a:p>
            <a:endParaRPr lang="it-IT" sz="1600" dirty="0"/>
          </a:p>
          <a:p>
            <a:r>
              <a:rPr lang="it-IT" sz="1600" dirty="0"/>
              <a:t>35,00 EUR</a:t>
            </a:r>
          </a:p>
          <a:p>
            <a:r>
              <a:rPr lang="it-IT" sz="1600" dirty="0"/>
              <a:t>BCM2837		</a:t>
            </a:r>
          </a:p>
          <a:p>
            <a:r>
              <a:rPr lang="it-IT" sz="1600" dirty="0"/>
              <a:t>1,2 GHz		</a:t>
            </a:r>
          </a:p>
          <a:p>
            <a:r>
              <a:rPr lang="it-IT" sz="1600" dirty="0"/>
              <a:t>512KB cache		</a:t>
            </a:r>
          </a:p>
          <a:p>
            <a:r>
              <a:rPr lang="it-IT" sz="1600" dirty="0"/>
              <a:t>1GB RAM	</a:t>
            </a:r>
          </a:p>
          <a:p>
            <a:r>
              <a:rPr lang="it-IT" sz="1600" dirty="0"/>
              <a:t>100Mbps Ethernet		</a:t>
            </a:r>
          </a:p>
          <a:p>
            <a:r>
              <a:rPr lang="it-IT" sz="1600" dirty="0"/>
              <a:t>BLE4.0  </a:t>
            </a:r>
          </a:p>
          <a:p>
            <a:r>
              <a:rPr lang="it-IT" sz="1600" dirty="0"/>
              <a:t>USB2.0  </a:t>
            </a:r>
          </a:p>
          <a:p>
            <a:r>
              <a:rPr lang="it-IT" sz="1600" dirty="0"/>
              <a:t>HDMI</a:t>
            </a:r>
          </a:p>
          <a:p>
            <a:r>
              <a:rPr lang="it-IT" sz="1600" dirty="0"/>
              <a:t>40-pin GPIO Header</a:t>
            </a:r>
          </a:p>
          <a:p>
            <a:r>
              <a:rPr lang="it-IT" sz="1600" dirty="0"/>
              <a:t>WiFi 802.11n</a:t>
            </a:r>
          </a:p>
          <a:p>
            <a:endParaRPr lang="it-IT" sz="1600" dirty="0"/>
          </a:p>
          <a:p>
            <a:r>
              <a:rPr lang="it-IT" sz="1600" dirty="0"/>
              <a:t> </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en-US" sz="1600" dirty="0"/>
          </a:p>
        </p:txBody>
      </p:sp>
      <p:sp>
        <p:nvSpPr>
          <p:cNvPr id="5" name="TextBox 4">
            <a:extLst>
              <a:ext uri="{FF2B5EF4-FFF2-40B4-BE49-F238E27FC236}">
                <a16:creationId xmlns:a16="http://schemas.microsoft.com/office/drawing/2014/main" id="{458B2D23-77CC-4D4E-AA9C-18EEA546E6FE}"/>
              </a:ext>
            </a:extLst>
          </p:cNvPr>
          <p:cNvSpPr txBox="1"/>
          <p:nvPr/>
        </p:nvSpPr>
        <p:spPr>
          <a:xfrm>
            <a:off x="461394" y="310393"/>
            <a:ext cx="7550092" cy="584775"/>
          </a:xfrm>
          <a:prstGeom prst="rect">
            <a:avLst/>
          </a:prstGeom>
          <a:noFill/>
        </p:spPr>
        <p:txBody>
          <a:bodyPr wrap="square" rtlCol="0">
            <a:spAutoFit/>
          </a:bodyPr>
          <a:lstStyle/>
          <a:p>
            <a:r>
              <a:rPr lang="en-US" dirty="0" err="1"/>
              <a:t>Enkele</a:t>
            </a:r>
            <a:r>
              <a:rPr lang="en-US" dirty="0"/>
              <a:t> </a:t>
            </a:r>
            <a:r>
              <a:rPr lang="en-US" dirty="0" err="1"/>
              <a:t>verschillen</a:t>
            </a:r>
            <a:r>
              <a:rPr lang="en-US" dirty="0"/>
              <a:t> </a:t>
            </a:r>
            <a:r>
              <a:rPr lang="en-US" dirty="0" err="1"/>
              <a:t>tussen</a:t>
            </a:r>
            <a:r>
              <a:rPr lang="en-US" dirty="0"/>
              <a:t> de </a:t>
            </a:r>
            <a:r>
              <a:rPr lang="en-US" dirty="0" err="1"/>
              <a:t>verschillende</a:t>
            </a:r>
            <a:r>
              <a:rPr lang="en-US" dirty="0"/>
              <a:t> </a:t>
            </a:r>
            <a:r>
              <a:rPr lang="en-US" dirty="0" err="1"/>
              <a:t>versies</a:t>
            </a:r>
            <a:endParaRPr lang="en-US" dirty="0"/>
          </a:p>
          <a:p>
            <a:r>
              <a:rPr lang="en-US" sz="1400" dirty="0">
                <a:hlinkClick r:id="rId2"/>
              </a:rPr>
              <a:t>http://socialcompare.com/en/comparison/raspberrypi-models-comparison</a:t>
            </a:r>
            <a:endParaRPr lang="en-US" sz="1400" dirty="0"/>
          </a:p>
        </p:txBody>
      </p:sp>
      <p:sp>
        <p:nvSpPr>
          <p:cNvPr id="7" name="TextBox 6">
            <a:extLst>
              <a:ext uri="{FF2B5EF4-FFF2-40B4-BE49-F238E27FC236}">
                <a16:creationId xmlns:a16="http://schemas.microsoft.com/office/drawing/2014/main" id="{23984F9C-7B1C-4413-A3A6-68DC7E07594E}"/>
              </a:ext>
            </a:extLst>
          </p:cNvPr>
          <p:cNvSpPr txBox="1"/>
          <p:nvPr/>
        </p:nvSpPr>
        <p:spPr>
          <a:xfrm>
            <a:off x="3668087" y="1333848"/>
            <a:ext cx="3840060" cy="4524315"/>
          </a:xfrm>
          <a:prstGeom prst="rect">
            <a:avLst/>
          </a:prstGeom>
          <a:noFill/>
        </p:spPr>
        <p:txBody>
          <a:bodyPr wrap="square" rtlCol="0">
            <a:spAutoFit/>
          </a:bodyPr>
          <a:lstStyle/>
          <a:p>
            <a:r>
              <a:rPr lang="it-IT" dirty="0"/>
              <a:t>Raspberry Pi 3 Model B+  </a:t>
            </a:r>
          </a:p>
          <a:p>
            <a:endParaRPr lang="it-IT" dirty="0"/>
          </a:p>
          <a:p>
            <a:r>
              <a:rPr lang="it-IT" dirty="0"/>
              <a:t>40,00  EUR</a:t>
            </a:r>
          </a:p>
          <a:p>
            <a:r>
              <a:rPr lang="it-IT" dirty="0"/>
              <a:t>BCM2837B0  64-bit	</a:t>
            </a:r>
          </a:p>
          <a:p>
            <a:r>
              <a:rPr lang="it-IT" dirty="0"/>
              <a:t>1,4 GHz		</a:t>
            </a:r>
          </a:p>
          <a:p>
            <a:r>
              <a:rPr lang="it-IT" dirty="0"/>
              <a:t>512KB cache		</a:t>
            </a:r>
          </a:p>
          <a:p>
            <a:r>
              <a:rPr lang="it-IT" dirty="0"/>
              <a:t>1GB  LPDDR2 SDRAM	</a:t>
            </a:r>
          </a:p>
          <a:p>
            <a:r>
              <a:rPr lang="it-IT" dirty="0"/>
              <a:t>300Mbps Ethernet 	</a:t>
            </a:r>
          </a:p>
          <a:p>
            <a:r>
              <a:rPr lang="it-IT" dirty="0"/>
              <a:t>BLE4.2  </a:t>
            </a:r>
          </a:p>
          <a:p>
            <a:r>
              <a:rPr lang="it-IT" dirty="0"/>
              <a:t>USB2.0 </a:t>
            </a:r>
          </a:p>
          <a:p>
            <a:r>
              <a:rPr lang="it-IT" dirty="0"/>
              <a:t>Full size HDMI</a:t>
            </a:r>
          </a:p>
          <a:p>
            <a:r>
              <a:rPr lang="it-IT" dirty="0"/>
              <a:t>40-pin GPIO Header</a:t>
            </a:r>
          </a:p>
          <a:p>
            <a:r>
              <a:rPr lang="it-IT" dirty="0"/>
              <a:t>2,4GHZ and 5GHz b/g/n/ac Wifi</a:t>
            </a:r>
          </a:p>
          <a:p>
            <a:r>
              <a:rPr lang="it-IT" dirty="0"/>
              <a:t>CSI camera port</a:t>
            </a:r>
          </a:p>
          <a:p>
            <a:r>
              <a:rPr lang="it-IT" dirty="0"/>
              <a:t>DSI display port for touchscreen</a:t>
            </a:r>
          </a:p>
          <a:p>
            <a:endParaRPr lang="en-US" dirty="0"/>
          </a:p>
        </p:txBody>
      </p:sp>
      <p:sp>
        <p:nvSpPr>
          <p:cNvPr id="8" name="TextBox 7">
            <a:extLst>
              <a:ext uri="{FF2B5EF4-FFF2-40B4-BE49-F238E27FC236}">
                <a16:creationId xmlns:a16="http://schemas.microsoft.com/office/drawing/2014/main" id="{4514E956-9552-4612-8E92-9E8D46BE4864}"/>
              </a:ext>
            </a:extLst>
          </p:cNvPr>
          <p:cNvSpPr txBox="1"/>
          <p:nvPr/>
        </p:nvSpPr>
        <p:spPr>
          <a:xfrm>
            <a:off x="7566870" y="1333848"/>
            <a:ext cx="4530055" cy="5632311"/>
          </a:xfrm>
          <a:prstGeom prst="rect">
            <a:avLst/>
          </a:prstGeom>
          <a:noFill/>
        </p:spPr>
        <p:txBody>
          <a:bodyPr wrap="square" rtlCol="0">
            <a:spAutoFit/>
          </a:bodyPr>
          <a:lstStyle/>
          <a:p>
            <a:r>
              <a:rPr lang="it-IT" dirty="0"/>
              <a:t>Raspberry Pi 4 Model B</a:t>
            </a:r>
          </a:p>
          <a:p>
            <a:endParaRPr lang="it-IT" dirty="0"/>
          </a:p>
          <a:p>
            <a:r>
              <a:rPr lang="it-IT" dirty="0"/>
              <a:t>60,00  EUR</a:t>
            </a:r>
          </a:p>
          <a:p>
            <a:r>
              <a:rPr lang="it-IT" dirty="0"/>
              <a:t>BCM2711 64  bit  4core	</a:t>
            </a:r>
          </a:p>
          <a:p>
            <a:r>
              <a:rPr lang="it-IT" dirty="0"/>
              <a:t>1,5 GHz		</a:t>
            </a:r>
          </a:p>
          <a:p>
            <a:r>
              <a:rPr lang="it-IT" dirty="0"/>
              <a:t>512KB cache		</a:t>
            </a:r>
          </a:p>
          <a:p>
            <a:r>
              <a:rPr lang="it-IT" dirty="0"/>
              <a:t>1-8 GB RAM DDR4 </a:t>
            </a:r>
          </a:p>
          <a:p>
            <a:r>
              <a:rPr lang="it-IT" dirty="0"/>
              <a:t>1000Mbps Ethernet	  	</a:t>
            </a:r>
          </a:p>
          <a:p>
            <a:r>
              <a:rPr lang="it-IT" dirty="0"/>
              <a:t>BLE5.0  </a:t>
            </a:r>
          </a:p>
          <a:p>
            <a:r>
              <a:rPr lang="it-IT" dirty="0"/>
              <a:t>USB3.0 </a:t>
            </a:r>
          </a:p>
          <a:p>
            <a:r>
              <a:rPr lang="it-IT" dirty="0"/>
              <a:t>2 * uHDMI   up to 4Kp60</a:t>
            </a:r>
          </a:p>
          <a:p>
            <a:r>
              <a:rPr lang="it-IT" dirty="0"/>
              <a:t>40-pin GPIO Header</a:t>
            </a:r>
          </a:p>
          <a:p>
            <a:r>
              <a:rPr lang="it-IT" dirty="0"/>
              <a:t>2,4GHZ and 5GHz b/g/n/ac Wifi</a:t>
            </a:r>
          </a:p>
          <a:p>
            <a:r>
              <a:rPr lang="it-IT" dirty="0"/>
              <a:t>2-lane CSI camera port</a:t>
            </a:r>
          </a:p>
          <a:p>
            <a:r>
              <a:rPr lang="it-IT" dirty="0"/>
              <a:t>2-lane DSI display port for touchscreen</a:t>
            </a:r>
          </a:p>
          <a:p>
            <a:r>
              <a:rPr lang="it-IT" dirty="0"/>
              <a:t>POE ready</a:t>
            </a:r>
          </a:p>
          <a:p>
            <a:endParaRPr lang="it-IT" dirty="0"/>
          </a:p>
          <a:p>
            <a:endParaRPr lang="it-IT" dirty="0"/>
          </a:p>
          <a:p>
            <a:endParaRPr lang="it-IT" dirty="0"/>
          </a:p>
          <a:p>
            <a:endParaRPr lang="en-US" dirty="0"/>
          </a:p>
        </p:txBody>
      </p:sp>
      <p:pic>
        <p:nvPicPr>
          <p:cNvPr id="10" name="Picture 9">
            <a:extLst>
              <a:ext uri="{FF2B5EF4-FFF2-40B4-BE49-F238E27FC236}">
                <a16:creationId xmlns:a16="http://schemas.microsoft.com/office/drawing/2014/main" id="{352B4278-9761-48B2-A283-03838ECCDB3F}"/>
              </a:ext>
            </a:extLst>
          </p:cNvPr>
          <p:cNvPicPr>
            <a:picLocks noChangeAspect="1"/>
          </p:cNvPicPr>
          <p:nvPr/>
        </p:nvPicPr>
        <p:blipFill>
          <a:blip r:embed="rId3"/>
          <a:stretch>
            <a:fillRect/>
          </a:stretch>
        </p:blipFill>
        <p:spPr>
          <a:xfrm>
            <a:off x="731941" y="4821611"/>
            <a:ext cx="2517103" cy="1472268"/>
          </a:xfrm>
          <a:prstGeom prst="rect">
            <a:avLst/>
          </a:prstGeom>
        </p:spPr>
      </p:pic>
    </p:spTree>
    <p:extLst>
      <p:ext uri="{BB962C8B-B14F-4D97-AF65-F5344CB8AC3E}">
        <p14:creationId xmlns:p14="http://schemas.microsoft.com/office/powerpoint/2010/main" val="121769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071FA2-1DFB-45FD-8AAE-978EF540EED5}"/>
              </a:ext>
            </a:extLst>
          </p:cNvPr>
          <p:cNvSpPr txBox="1"/>
          <p:nvPr/>
        </p:nvSpPr>
        <p:spPr>
          <a:xfrm>
            <a:off x="461393" y="310393"/>
            <a:ext cx="9530331" cy="369332"/>
          </a:xfrm>
          <a:prstGeom prst="rect">
            <a:avLst/>
          </a:prstGeom>
          <a:noFill/>
        </p:spPr>
        <p:txBody>
          <a:bodyPr wrap="square" rtlCol="0">
            <a:spAutoFit/>
          </a:bodyPr>
          <a:lstStyle/>
          <a:p>
            <a:r>
              <a:rPr lang="en-US" dirty="0" err="1"/>
              <a:t>Combineren</a:t>
            </a:r>
            <a:r>
              <a:rPr lang="en-US" dirty="0"/>
              <a:t> van </a:t>
            </a:r>
            <a:r>
              <a:rPr lang="en-US" dirty="0" err="1"/>
              <a:t>Rapsberry</a:t>
            </a:r>
            <a:r>
              <a:rPr lang="en-US" dirty="0"/>
              <a:t> Pi en ESP32 </a:t>
            </a:r>
            <a:r>
              <a:rPr lang="en-US" dirty="0" err="1"/>
              <a:t>biedt</a:t>
            </a:r>
            <a:r>
              <a:rPr lang="en-US" dirty="0"/>
              <a:t> </a:t>
            </a:r>
            <a:r>
              <a:rPr lang="en-US" dirty="0" err="1"/>
              <a:t>optimale</a:t>
            </a:r>
            <a:r>
              <a:rPr lang="en-US" dirty="0"/>
              <a:t> </a:t>
            </a:r>
            <a:r>
              <a:rPr lang="en-US" dirty="0" err="1"/>
              <a:t>oplossingen</a:t>
            </a:r>
            <a:r>
              <a:rPr lang="en-US" dirty="0"/>
              <a:t>!</a:t>
            </a:r>
          </a:p>
        </p:txBody>
      </p:sp>
      <p:pic>
        <p:nvPicPr>
          <p:cNvPr id="3" name="Afbeelding 2">
            <a:extLst>
              <a:ext uri="{FF2B5EF4-FFF2-40B4-BE49-F238E27FC236}">
                <a16:creationId xmlns:a16="http://schemas.microsoft.com/office/drawing/2014/main" id="{7B56F023-8063-46A7-86BF-0AEA2258383D}"/>
              </a:ext>
            </a:extLst>
          </p:cNvPr>
          <p:cNvPicPr>
            <a:picLocks noChangeAspect="1"/>
          </p:cNvPicPr>
          <p:nvPr/>
        </p:nvPicPr>
        <p:blipFill>
          <a:blip r:embed="rId2"/>
          <a:stretch>
            <a:fillRect/>
          </a:stretch>
        </p:blipFill>
        <p:spPr>
          <a:xfrm>
            <a:off x="6214429" y="2857500"/>
            <a:ext cx="4907520" cy="3514724"/>
          </a:xfrm>
          <a:prstGeom prst="rect">
            <a:avLst/>
          </a:prstGeom>
        </p:spPr>
      </p:pic>
      <p:pic>
        <p:nvPicPr>
          <p:cNvPr id="1026" name="Picture 2">
            <a:extLst>
              <a:ext uri="{FF2B5EF4-FFF2-40B4-BE49-F238E27FC236}">
                <a16:creationId xmlns:a16="http://schemas.microsoft.com/office/drawing/2014/main" id="{B35070AC-7A7F-4DBC-9705-5BB1B2A13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976313"/>
            <a:ext cx="5393658" cy="31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4B63D4-0849-481D-8B24-BFE574332582}"/>
              </a:ext>
            </a:extLst>
          </p:cNvPr>
          <p:cNvSpPr/>
          <p:nvPr/>
        </p:nvSpPr>
        <p:spPr>
          <a:xfrm>
            <a:off x="553673" y="218114"/>
            <a:ext cx="7172587" cy="369332"/>
          </a:xfrm>
          <a:prstGeom prst="rect">
            <a:avLst/>
          </a:prstGeom>
        </p:spPr>
        <p:txBody>
          <a:bodyPr wrap="square">
            <a:spAutoFit/>
          </a:bodyPr>
          <a:lstStyle/>
          <a:p>
            <a:r>
              <a:rPr lang="it-IT" dirty="0"/>
              <a:t>Starten met Raspberry Pi</a:t>
            </a:r>
          </a:p>
        </p:txBody>
      </p:sp>
      <p:sp>
        <p:nvSpPr>
          <p:cNvPr id="6" name="TextBox 5">
            <a:extLst>
              <a:ext uri="{FF2B5EF4-FFF2-40B4-BE49-F238E27FC236}">
                <a16:creationId xmlns:a16="http://schemas.microsoft.com/office/drawing/2014/main" id="{B0E616F0-C44A-4053-A0E0-5D8F952FB97A}"/>
              </a:ext>
            </a:extLst>
          </p:cNvPr>
          <p:cNvSpPr txBox="1"/>
          <p:nvPr/>
        </p:nvSpPr>
        <p:spPr>
          <a:xfrm>
            <a:off x="553673" y="697182"/>
            <a:ext cx="9798342" cy="7571303"/>
          </a:xfrm>
          <a:prstGeom prst="rect">
            <a:avLst/>
          </a:prstGeom>
          <a:noFill/>
        </p:spPr>
        <p:txBody>
          <a:bodyPr wrap="square" rtlCol="0">
            <a:spAutoFit/>
          </a:bodyPr>
          <a:lstStyle/>
          <a:p>
            <a:r>
              <a:rPr lang="en-US" dirty="0"/>
              <a:t>Je RP </a:t>
            </a:r>
            <a:r>
              <a:rPr lang="en-US" dirty="0" err="1"/>
              <a:t>heeft</a:t>
            </a:r>
            <a:r>
              <a:rPr lang="en-US" dirty="0"/>
              <a:t> </a:t>
            </a:r>
            <a:r>
              <a:rPr lang="en-US" dirty="0" err="1"/>
              <a:t>een</a:t>
            </a:r>
            <a:r>
              <a:rPr lang="en-US" dirty="0"/>
              <a:t> Operating System </a:t>
            </a:r>
            <a:r>
              <a:rPr lang="en-US" dirty="0" err="1"/>
              <a:t>nodig</a:t>
            </a:r>
            <a:r>
              <a:rPr lang="en-US" dirty="0"/>
              <a:t> (OS)</a:t>
            </a:r>
          </a:p>
          <a:p>
            <a:r>
              <a:rPr lang="en-US" dirty="0"/>
              <a:t>We </a:t>
            </a:r>
            <a:r>
              <a:rPr lang="en-US" dirty="0" err="1"/>
              <a:t>kiezen</a:t>
            </a:r>
            <a:r>
              <a:rPr lang="en-US" dirty="0"/>
              <a:t> Linux, </a:t>
            </a:r>
            <a:r>
              <a:rPr lang="en-US" dirty="0" err="1"/>
              <a:t>een</a:t>
            </a:r>
            <a:r>
              <a:rPr lang="en-US" dirty="0"/>
              <a:t> gratis, </a:t>
            </a:r>
            <a:r>
              <a:rPr lang="en-US" dirty="0" err="1"/>
              <a:t>populair</a:t>
            </a:r>
            <a:r>
              <a:rPr lang="en-US" dirty="0"/>
              <a:t> </a:t>
            </a:r>
            <a:r>
              <a:rPr lang="en-US" dirty="0" err="1"/>
              <a:t>en</a:t>
            </a:r>
            <a:r>
              <a:rPr lang="en-US" dirty="0"/>
              <a:t> </a:t>
            </a:r>
            <a:r>
              <a:rPr lang="en-US" dirty="0" err="1"/>
              <a:t>krachtig</a:t>
            </a:r>
            <a:r>
              <a:rPr lang="en-US" dirty="0"/>
              <a:t> </a:t>
            </a:r>
            <a:r>
              <a:rPr lang="en-US" dirty="0" err="1"/>
              <a:t>besturingssysteem</a:t>
            </a:r>
            <a:endParaRPr lang="en-US" dirty="0"/>
          </a:p>
          <a:p>
            <a:r>
              <a:rPr lang="en-US" dirty="0"/>
              <a:t>Linux </a:t>
            </a:r>
            <a:r>
              <a:rPr lang="en-US" dirty="0" err="1"/>
              <a:t>heeft</a:t>
            </a:r>
            <a:r>
              <a:rPr lang="en-US" dirty="0"/>
              <a:t> </a:t>
            </a:r>
            <a:r>
              <a:rPr lang="en-US" dirty="0" err="1"/>
              <a:t>vele</a:t>
            </a:r>
            <a:r>
              <a:rPr lang="en-US" dirty="0"/>
              <a:t> </a:t>
            </a:r>
            <a:r>
              <a:rPr lang="en-US" dirty="0" err="1"/>
              <a:t>varianten</a:t>
            </a:r>
            <a:r>
              <a:rPr lang="en-US" dirty="0"/>
              <a:t>, Raspbian is special </a:t>
            </a:r>
            <a:r>
              <a:rPr lang="en-US" dirty="0" err="1"/>
              <a:t>aangepast</a:t>
            </a:r>
            <a:r>
              <a:rPr lang="en-US" dirty="0"/>
              <a:t> </a:t>
            </a:r>
            <a:r>
              <a:rPr lang="en-US" dirty="0" err="1"/>
              <a:t>aan</a:t>
            </a:r>
            <a:r>
              <a:rPr lang="en-US" dirty="0"/>
              <a:t> de RP</a:t>
            </a:r>
          </a:p>
          <a:p>
            <a:r>
              <a:rPr lang="en-US" dirty="0" err="1"/>
              <a:t>Onze</a:t>
            </a:r>
            <a:r>
              <a:rPr lang="en-US" dirty="0"/>
              <a:t> </a:t>
            </a:r>
            <a:r>
              <a:rPr lang="en-US" dirty="0" err="1"/>
              <a:t>eerste</a:t>
            </a:r>
            <a:r>
              <a:rPr lang="en-US" dirty="0"/>
              <a:t> </a:t>
            </a:r>
            <a:r>
              <a:rPr lang="en-US" dirty="0" err="1"/>
              <a:t>stap</a:t>
            </a:r>
            <a:r>
              <a:rPr lang="en-US" dirty="0"/>
              <a:t> is het Raspbian OS laden op het SD </a:t>
            </a:r>
            <a:r>
              <a:rPr lang="en-US" dirty="0" err="1"/>
              <a:t>kaartje</a:t>
            </a:r>
            <a:r>
              <a:rPr lang="en-US" dirty="0"/>
              <a:t>. ( </a:t>
            </a:r>
            <a:r>
              <a:rPr lang="en-US" dirty="0" err="1"/>
              <a:t>dit</a:t>
            </a:r>
            <a:r>
              <a:rPr lang="en-US" dirty="0"/>
              <a:t> </a:t>
            </a:r>
            <a:r>
              <a:rPr lang="en-US" dirty="0" err="1"/>
              <a:t>kan</a:t>
            </a:r>
            <a:r>
              <a:rPr lang="en-US" dirty="0"/>
              <a:t> </a:t>
            </a:r>
            <a:r>
              <a:rPr lang="en-US" dirty="0" err="1"/>
              <a:t>ook</a:t>
            </a:r>
            <a:r>
              <a:rPr lang="en-US" dirty="0"/>
              <a:t> reeds in je </a:t>
            </a:r>
            <a:r>
              <a:rPr lang="en-US" dirty="0" err="1"/>
              <a:t>aangekochte</a:t>
            </a:r>
            <a:r>
              <a:rPr lang="en-US" dirty="0"/>
              <a:t> kit </a:t>
            </a:r>
            <a:r>
              <a:rPr lang="en-US" dirty="0" err="1"/>
              <a:t>zitten</a:t>
            </a:r>
            <a:r>
              <a:rPr lang="en-US" dirty="0"/>
              <a:t>)</a:t>
            </a:r>
          </a:p>
          <a:p>
            <a:endParaRPr lang="en-US" dirty="0"/>
          </a:p>
          <a:p>
            <a:r>
              <a:rPr lang="en-US" dirty="0"/>
              <a:t>Download NOOBS </a:t>
            </a:r>
            <a:r>
              <a:rPr lang="en-US" sz="1100" dirty="0"/>
              <a:t>( new out of the box software) </a:t>
            </a:r>
            <a:r>
              <a:rPr lang="en-US" dirty="0"/>
              <a:t>Zip file, </a:t>
            </a:r>
            <a:r>
              <a:rPr lang="en-US" dirty="0" err="1"/>
              <a:t>niet</a:t>
            </a:r>
            <a:r>
              <a:rPr lang="en-US" dirty="0"/>
              <a:t> de NOOBS Lite zip file</a:t>
            </a:r>
          </a:p>
          <a:p>
            <a:r>
              <a:rPr lang="en-US" dirty="0">
                <a:hlinkClick r:id="rId2"/>
              </a:rPr>
              <a:t>https://www.raspberrypi.org/downloads/noobs/</a:t>
            </a:r>
            <a:endParaRPr lang="en-US" dirty="0"/>
          </a:p>
          <a:p>
            <a:endParaRPr lang="en-US" dirty="0"/>
          </a:p>
          <a:p>
            <a:r>
              <a:rPr lang="en-US" dirty="0"/>
              <a:t>Format de SD card met SD formatter </a:t>
            </a:r>
            <a:r>
              <a:rPr lang="en-US" dirty="0">
                <a:hlinkClick r:id="rId3"/>
              </a:rPr>
              <a:t>https://www.sdcard.org/downloads/formatter/index.html</a:t>
            </a:r>
            <a:endParaRPr lang="en-US" dirty="0"/>
          </a:p>
          <a:p>
            <a:endParaRPr lang="en-US" dirty="0"/>
          </a:p>
          <a:p>
            <a:r>
              <a:rPr lang="en-US" dirty="0" err="1"/>
              <a:t>Dubbel</a:t>
            </a:r>
            <a:r>
              <a:rPr lang="en-US" dirty="0"/>
              <a:t> </a:t>
            </a:r>
            <a:r>
              <a:rPr lang="en-US" dirty="0" err="1"/>
              <a:t>klik</a:t>
            </a:r>
            <a:r>
              <a:rPr lang="en-US" dirty="0"/>
              <a:t> op de zip file, </a:t>
            </a:r>
            <a:r>
              <a:rPr lang="en-US" dirty="0" err="1"/>
              <a:t>selecteer</a:t>
            </a:r>
            <a:r>
              <a:rPr lang="en-US" dirty="0"/>
              <a:t> alle </a:t>
            </a:r>
            <a:r>
              <a:rPr lang="en-US" dirty="0" err="1"/>
              <a:t>bestanden</a:t>
            </a:r>
            <a:r>
              <a:rPr lang="en-US" dirty="0"/>
              <a:t> in de NOOBS folder  en </a:t>
            </a:r>
            <a:r>
              <a:rPr lang="en-US" dirty="0" err="1"/>
              <a:t>copieer</a:t>
            </a:r>
            <a:r>
              <a:rPr lang="en-US" dirty="0"/>
              <a:t> de </a:t>
            </a:r>
            <a:r>
              <a:rPr lang="en-US" dirty="0" err="1"/>
              <a:t>bestanden</a:t>
            </a:r>
            <a:r>
              <a:rPr lang="en-US" dirty="0"/>
              <a:t> </a:t>
            </a:r>
            <a:r>
              <a:rPr lang="en-US" dirty="0" err="1"/>
              <a:t>naar</a:t>
            </a:r>
            <a:r>
              <a:rPr lang="en-US" dirty="0"/>
              <a:t> de SD </a:t>
            </a:r>
            <a:r>
              <a:rPr lang="en-US" dirty="0" err="1"/>
              <a:t>kaart</a:t>
            </a:r>
            <a:endParaRPr lang="en-US" dirty="0"/>
          </a:p>
          <a:p>
            <a:endParaRPr lang="en-US" dirty="0"/>
          </a:p>
          <a:p>
            <a:r>
              <a:rPr lang="en-US" dirty="0" err="1"/>
              <a:t>Connecteer</a:t>
            </a:r>
            <a:r>
              <a:rPr lang="en-US" dirty="0"/>
              <a:t> </a:t>
            </a:r>
            <a:r>
              <a:rPr lang="en-US" dirty="0" err="1"/>
              <a:t>muis</a:t>
            </a:r>
            <a:r>
              <a:rPr lang="en-US" dirty="0"/>
              <a:t>, klavier en scherm met je RP, </a:t>
            </a:r>
            <a:r>
              <a:rPr lang="en-US" dirty="0" err="1"/>
              <a:t>plaats</a:t>
            </a:r>
            <a:r>
              <a:rPr lang="en-US" dirty="0"/>
              <a:t> het SD </a:t>
            </a:r>
            <a:r>
              <a:rPr lang="en-US" dirty="0" err="1"/>
              <a:t>kaartje</a:t>
            </a:r>
            <a:r>
              <a:rPr lang="en-US" dirty="0"/>
              <a:t> in de SD en sluit dan je power adapter </a:t>
            </a:r>
            <a:r>
              <a:rPr lang="en-US" dirty="0" err="1"/>
              <a:t>aan</a:t>
            </a:r>
            <a:r>
              <a:rPr lang="en-US" dirty="0"/>
              <a:t>. </a:t>
            </a:r>
            <a:r>
              <a:rPr lang="en-US" dirty="0" err="1"/>
              <a:t>Volg</a:t>
            </a:r>
            <a:r>
              <a:rPr lang="en-US" dirty="0"/>
              <a:t> op het scherm de </a:t>
            </a:r>
            <a:r>
              <a:rPr lang="en-US" dirty="0" err="1"/>
              <a:t>installatie</a:t>
            </a:r>
            <a:r>
              <a:rPr lang="en-US" dirty="0"/>
              <a:t> van het OS. </a:t>
            </a:r>
            <a:r>
              <a:rPr lang="en-US" dirty="0" err="1"/>
              <a:t>Dit</a:t>
            </a:r>
            <a:r>
              <a:rPr lang="en-US" dirty="0"/>
              <a:t> </a:t>
            </a:r>
            <a:r>
              <a:rPr lang="en-US" dirty="0" err="1"/>
              <a:t>kan</a:t>
            </a:r>
            <a:r>
              <a:rPr lang="en-US" dirty="0"/>
              <a:t> </a:t>
            </a:r>
            <a:r>
              <a:rPr lang="en-US" dirty="0" err="1"/>
              <a:t>enkele</a:t>
            </a:r>
            <a:r>
              <a:rPr lang="en-US" dirty="0"/>
              <a:t> </a:t>
            </a:r>
            <a:r>
              <a:rPr lang="en-US" dirty="0" err="1"/>
              <a:t>minuten</a:t>
            </a:r>
            <a:r>
              <a:rPr lang="en-US" dirty="0"/>
              <a:t> </a:t>
            </a:r>
            <a:r>
              <a:rPr lang="en-US" dirty="0" err="1"/>
              <a:t>duren</a:t>
            </a:r>
            <a:r>
              <a:rPr lang="en-US" dirty="0"/>
              <a:t>.</a:t>
            </a:r>
          </a:p>
          <a:p>
            <a:endParaRPr lang="en-US" dirty="0"/>
          </a:p>
          <a:p>
            <a:r>
              <a:rPr lang="en-US" dirty="0" err="1"/>
              <a:t>Volg</a:t>
            </a:r>
            <a:r>
              <a:rPr lang="en-US" dirty="0"/>
              <a:t> de setup </a:t>
            </a:r>
            <a:r>
              <a:rPr lang="en-US" dirty="0" err="1"/>
              <a:t>gids</a:t>
            </a:r>
            <a:r>
              <a:rPr lang="en-US" dirty="0"/>
              <a:t> op </a:t>
            </a:r>
          </a:p>
          <a:p>
            <a:r>
              <a:rPr lang="en-US" dirty="0">
                <a:hlinkClick r:id="rId4"/>
              </a:rPr>
              <a:t>https://projects.raspberrypi.org/en/projects/raspberry-pi-setting-up</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7210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9EBF01-A251-4AC8-93B1-BA8DB07CF348}"/>
              </a:ext>
            </a:extLst>
          </p:cNvPr>
          <p:cNvSpPr txBox="1"/>
          <p:nvPr/>
        </p:nvSpPr>
        <p:spPr>
          <a:xfrm>
            <a:off x="478172" y="260059"/>
            <a:ext cx="8523215" cy="923330"/>
          </a:xfrm>
          <a:prstGeom prst="rect">
            <a:avLst/>
          </a:prstGeom>
          <a:noFill/>
        </p:spPr>
        <p:txBody>
          <a:bodyPr wrap="square" rtlCol="0">
            <a:spAutoFit/>
          </a:bodyPr>
          <a:lstStyle/>
          <a:p>
            <a:r>
              <a:rPr lang="en-US" dirty="0" err="1"/>
              <a:t>Installatie</a:t>
            </a:r>
            <a:r>
              <a:rPr lang="en-US" dirty="0"/>
              <a:t> </a:t>
            </a:r>
            <a:r>
              <a:rPr lang="en-US" dirty="0" err="1"/>
              <a:t>voltooid</a:t>
            </a:r>
            <a:r>
              <a:rPr lang="en-US" dirty="0"/>
              <a:t>… dan </a:t>
            </a:r>
            <a:r>
              <a:rPr lang="en-US" dirty="0" err="1"/>
              <a:t>krijg</a:t>
            </a:r>
            <a:r>
              <a:rPr lang="en-US" dirty="0"/>
              <a:t> je de </a:t>
            </a:r>
            <a:r>
              <a:rPr lang="en-US" dirty="0" err="1"/>
              <a:t>onderstaande</a:t>
            </a:r>
            <a:r>
              <a:rPr lang="en-US" dirty="0"/>
              <a:t> GUI </a:t>
            </a:r>
            <a:r>
              <a:rPr lang="en-US" dirty="0" err="1"/>
              <a:t>te</a:t>
            </a:r>
            <a:r>
              <a:rPr lang="en-US" dirty="0"/>
              <a:t> </a:t>
            </a:r>
            <a:r>
              <a:rPr lang="en-US" dirty="0" err="1"/>
              <a:t>zien</a:t>
            </a:r>
            <a:r>
              <a:rPr lang="en-US" dirty="0"/>
              <a:t> van de Raspberry Pi. We </a:t>
            </a:r>
            <a:r>
              <a:rPr lang="en-US" dirty="0" err="1"/>
              <a:t>zijn</a:t>
            </a:r>
            <a:r>
              <a:rPr lang="en-US" dirty="0"/>
              <a:t> nu </a:t>
            </a:r>
            <a:r>
              <a:rPr lang="en-US" dirty="0" err="1"/>
              <a:t>klaar</a:t>
            </a:r>
            <a:r>
              <a:rPr lang="en-US" dirty="0"/>
              <a:t> om </a:t>
            </a:r>
            <a:r>
              <a:rPr lang="en-US" dirty="0" err="1"/>
              <a:t>Thonny</a:t>
            </a:r>
            <a:r>
              <a:rPr lang="en-US" dirty="0"/>
              <a:t> </a:t>
            </a:r>
            <a:r>
              <a:rPr lang="en-US" dirty="0" err="1"/>
              <a:t>te</a:t>
            </a:r>
            <a:r>
              <a:rPr lang="en-US" dirty="0"/>
              <a:t> </a:t>
            </a:r>
            <a:r>
              <a:rPr lang="en-US" dirty="0" err="1"/>
              <a:t>openen</a:t>
            </a:r>
            <a:r>
              <a:rPr lang="en-US" dirty="0"/>
              <a:t> </a:t>
            </a:r>
            <a:r>
              <a:rPr lang="en-US" dirty="0" err="1"/>
              <a:t>en</a:t>
            </a:r>
            <a:r>
              <a:rPr lang="en-US" dirty="0"/>
              <a:t> </a:t>
            </a:r>
            <a:r>
              <a:rPr lang="en-US" dirty="0" err="1"/>
              <a:t>te</a:t>
            </a:r>
            <a:r>
              <a:rPr lang="en-US" dirty="0"/>
              <a:t> </a:t>
            </a:r>
            <a:r>
              <a:rPr lang="en-US" dirty="0" err="1"/>
              <a:t>starten</a:t>
            </a:r>
            <a:r>
              <a:rPr lang="en-US" dirty="0"/>
              <a:t> met Python!</a:t>
            </a:r>
          </a:p>
        </p:txBody>
      </p:sp>
      <p:pic>
        <p:nvPicPr>
          <p:cNvPr id="6" name="Picture 5" descr="A close up of a sunset&#10;&#10;Description automatically generated">
            <a:extLst>
              <a:ext uri="{FF2B5EF4-FFF2-40B4-BE49-F238E27FC236}">
                <a16:creationId xmlns:a16="http://schemas.microsoft.com/office/drawing/2014/main" id="{486A0C5F-C2FC-46E2-9A3E-3DB9D806E087}"/>
              </a:ext>
            </a:extLst>
          </p:cNvPr>
          <p:cNvPicPr>
            <a:picLocks noChangeAspect="1"/>
          </p:cNvPicPr>
          <p:nvPr/>
        </p:nvPicPr>
        <p:blipFill>
          <a:blip r:embed="rId2"/>
          <a:stretch>
            <a:fillRect/>
          </a:stretch>
        </p:blipFill>
        <p:spPr>
          <a:xfrm>
            <a:off x="1551193" y="1183389"/>
            <a:ext cx="7134808" cy="5351106"/>
          </a:xfrm>
          <a:prstGeom prst="rect">
            <a:avLst/>
          </a:prstGeom>
        </p:spPr>
      </p:pic>
    </p:spTree>
    <p:extLst>
      <p:ext uri="{BB962C8B-B14F-4D97-AF65-F5344CB8AC3E}">
        <p14:creationId xmlns:p14="http://schemas.microsoft.com/office/powerpoint/2010/main" val="5828963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4123</TotalTime>
  <Words>1934</Words>
  <Application>Microsoft Office PowerPoint</Application>
  <PresentationFormat>Breedbeeld</PresentationFormat>
  <Paragraphs>171</Paragraphs>
  <Slides>23</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23</vt:i4>
      </vt:variant>
    </vt:vector>
  </HeadingPairs>
  <TitlesOfParts>
    <vt:vector size="28" baseType="lpstr">
      <vt:lpstr>Arial</vt:lpstr>
      <vt:lpstr>Arial Black</vt:lpstr>
      <vt:lpstr>Century Gothic</vt:lpstr>
      <vt:lpstr>Wingdings 3</vt:lpstr>
      <vt:lpstr>Ion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Raspbery Pi  GPIO en special pin functions  Digtale Input en Outputs  Analoge Input en Output  PWM  Domotica lichtsturingen Alarm system Aan/uit sturing verwarming  </vt:lpstr>
      <vt:lpstr>Digtale Input en Outputs</vt:lpstr>
      <vt:lpstr>Analoge Output</vt:lpstr>
      <vt:lpstr>Analoge inputs</vt:lpstr>
      <vt:lpstr>Sensoren  Temp              Afstand              PIR  </vt:lpstr>
      <vt:lpstr>Displays  LCD                      OLED  </vt:lpstr>
      <vt:lpstr>GUI met tkinter</vt:lpstr>
      <vt:lpstr>App control met MIT APP Inventor http://appinventor.mit.edu/</vt:lpstr>
      <vt:lpstr>Linux basis kennis We gebruiken linux niet vaak,  de meeste zaken kan je ook via de GUI.  Soms werken we “headless” en “remote”, in dat geval is er geen GUI en moet je wel Linux gebruiken.  Ook voor installeren van packages en upgraden van ons OS zullen we Linux gebruiken.  In deze cursus besteden we 1 les aan Linux om de basis commando’s te bespreken en in te oefenen.  Je hebt in je RP GUI een CLI of command line interface beschikbaar. Via het network gebruiken van Putty.</vt:lpstr>
      <vt:lpstr>Elektriciteit basiskennis  Elektrische kring, bestaat uit bron, geleiders en 1 of meerdere verbruikers.  Wanneer vloeit er stroom? Spanningsverschil + gesloten kring.  Stroom I in ampere A , bv een stroom van 20A of 20mA?  Spanning U in volt V , bv 12V DC van een autobatterij, 220V AC op het stopcontact.  Weerstand R in Ohm , bv 330 Ohm voorschakelweerstand om je LED te beschermen.  Verband tussen U/I/R  =&gt;  De wet van Ohm     R=U/I    U=I*R  I=U/R  Vermogen P in watt W =&gt; bv stofzuiger 1000 W    verband P=U*I  Energie W in joule of Ws of in kWh  =&gt;  verband W=P*t  ( P in W en t in sec)    =&gt;  verband W=P*t ( Pin kW en t in h)   zo kan je de prijs berekenen die men moet betalen.  Serieschakeling en parallelschakeling   Meten van spanning, stroom, weerstand  </vt:lpstr>
      <vt:lpstr>Elektronica basiskennis  Wat is een diode?   Wat is een LED? Is een lichtgevende diode.  Wat is een transistor?</vt:lpstr>
      <vt:lpstr>ELO Online elektronisch leerplatform https://elo.cvofocus.be/ Inloggen met je username en paswoord! </vt:lpstr>
      <vt:lpstr>Opzoeken Youtube Google W3schools    Raad vragen Forum  Oefenen, oefenen…..!!!  Enkele uren per week, zeker indien dit nieuw is voor jou!  Vergelijk de cursus met een uitdagende klim naar de top van een hoge berg (op je oude dag)… maak een plan, zet kleine stapjes, train regelmatig, aanvaard dat jonge mensen sneller zijn dan de oudere, laat ons de beginnende en oudere klimmers zo goed mogelijk helpen!  Ik wens je zeer veel plezier en success met deze cursus.  Wim Verlinden   wim.verlinden@cvofocus.be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Wim Verlinden</dc:creator>
  <cp:lastModifiedBy>test</cp:lastModifiedBy>
  <cp:revision>89</cp:revision>
  <dcterms:created xsi:type="dcterms:W3CDTF">2019-08-30T13:41:03Z</dcterms:created>
  <dcterms:modified xsi:type="dcterms:W3CDTF">2020-09-10T12:04:50Z</dcterms:modified>
</cp:coreProperties>
</file>